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8" r:id="rId2"/>
    <p:sldMasterId id="2147483700" r:id="rId3"/>
  </p:sldMasterIdLst>
  <p:notesMasterIdLst>
    <p:notesMasterId r:id="rId50"/>
  </p:notesMasterIdLst>
  <p:handoutMasterIdLst>
    <p:handoutMasterId r:id="rId51"/>
  </p:handoutMasterIdLst>
  <p:sldIdLst>
    <p:sldId id="259" r:id="rId4"/>
    <p:sldId id="470" r:id="rId5"/>
    <p:sldId id="468" r:id="rId6"/>
    <p:sldId id="396" r:id="rId7"/>
    <p:sldId id="455" r:id="rId8"/>
    <p:sldId id="398" r:id="rId9"/>
    <p:sldId id="397" r:id="rId10"/>
    <p:sldId id="453" r:id="rId11"/>
    <p:sldId id="376" r:id="rId12"/>
    <p:sldId id="410" r:id="rId13"/>
    <p:sldId id="465" r:id="rId14"/>
    <p:sldId id="412" r:id="rId15"/>
    <p:sldId id="413" r:id="rId16"/>
    <p:sldId id="411" r:id="rId17"/>
    <p:sldId id="454" r:id="rId18"/>
    <p:sldId id="443" r:id="rId19"/>
    <p:sldId id="406" r:id="rId20"/>
    <p:sldId id="407" r:id="rId21"/>
    <p:sldId id="426" r:id="rId22"/>
    <p:sldId id="463" r:id="rId23"/>
    <p:sldId id="435" r:id="rId24"/>
    <p:sldId id="431" r:id="rId25"/>
    <p:sldId id="471" r:id="rId26"/>
    <p:sldId id="438" r:id="rId27"/>
    <p:sldId id="437" r:id="rId28"/>
    <p:sldId id="442" r:id="rId29"/>
    <p:sldId id="456" r:id="rId30"/>
    <p:sldId id="449" r:id="rId31"/>
    <p:sldId id="464" r:id="rId32"/>
    <p:sldId id="457" r:id="rId33"/>
    <p:sldId id="401" r:id="rId34"/>
    <p:sldId id="400" r:id="rId35"/>
    <p:sldId id="467" r:id="rId36"/>
    <p:sldId id="452" r:id="rId37"/>
    <p:sldId id="460" r:id="rId38"/>
    <p:sldId id="461" r:id="rId39"/>
    <p:sldId id="451" r:id="rId40"/>
    <p:sldId id="419" r:id="rId41"/>
    <p:sldId id="420" r:id="rId42"/>
    <p:sldId id="421" r:id="rId43"/>
    <p:sldId id="265" r:id="rId44"/>
    <p:sldId id="450" r:id="rId45"/>
    <p:sldId id="447" r:id="rId46"/>
    <p:sldId id="448" r:id="rId47"/>
    <p:sldId id="466" r:id="rId48"/>
    <p:sldId id="425" r:id="rId49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33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4611"/>
  </p:normalViewPr>
  <p:slideViewPr>
    <p:cSldViewPr snapToGrid="0" snapToObjects="1">
      <p:cViewPr>
        <p:scale>
          <a:sx n="80" d="100"/>
          <a:sy n="80" d="100"/>
        </p:scale>
        <p:origin x="2616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24FD1-076B-4F84-844B-A479ECF5335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EBB4832-55EC-4EAF-9E1C-1FE7CAEBFBC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8CEAB022-B649-44F0-B060-5C7BDCBD87F9}" type="parTrans" cxnId="{C9B52A37-D750-4494-BCB7-1CDABB8353EB}">
      <dgm:prSet/>
      <dgm:spPr/>
    </dgm:pt>
    <dgm:pt modelId="{B182ACAF-7BE1-4897-BE1E-A98623B0D28D}" type="sibTrans" cxnId="{C9B52A37-D750-4494-BCB7-1CDABB8353EB}">
      <dgm:prSet/>
      <dgm:spPr/>
    </dgm:pt>
    <dgm:pt modelId="{304E909C-EFEE-4F01-B423-744A525E65AF}" type="pres">
      <dgm:prSet presAssocID="{39C24FD1-076B-4F84-844B-A479ECF533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E0E5F45-60FC-420A-A6FD-0D6E56DA3053}" type="pres">
      <dgm:prSet presAssocID="{6EBB4832-55EC-4EAF-9E1C-1FE7CAEBFBC0}" presName="hierRoot1" presStyleCnt="0">
        <dgm:presLayoutVars>
          <dgm:hierBranch/>
        </dgm:presLayoutVars>
      </dgm:prSet>
      <dgm:spPr/>
    </dgm:pt>
    <dgm:pt modelId="{5FE56B5D-35B6-42BE-A7CA-CB961BB41894}" type="pres">
      <dgm:prSet presAssocID="{6EBB4832-55EC-4EAF-9E1C-1FE7CAEBFBC0}" presName="rootComposite1" presStyleCnt="0"/>
      <dgm:spPr/>
    </dgm:pt>
    <dgm:pt modelId="{92064D30-9566-48E6-AD6E-D88FEFF3D661}" type="pres">
      <dgm:prSet presAssocID="{6EBB4832-55EC-4EAF-9E1C-1FE7CAEBFBC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C8AFA79-811D-40F1-B9BD-DBE97B7D09AF}" type="pres">
      <dgm:prSet presAssocID="{6EBB4832-55EC-4EAF-9E1C-1FE7CAEBFBC0}" presName="rootConnector1" presStyleLbl="node1" presStyleIdx="0" presStyleCnt="0"/>
      <dgm:spPr/>
      <dgm:t>
        <a:bodyPr/>
        <a:lstStyle/>
        <a:p>
          <a:endParaRPr lang="en-GB"/>
        </a:p>
      </dgm:t>
    </dgm:pt>
    <dgm:pt modelId="{ABF30C23-9CED-498A-B4DA-494E8C7794E8}" type="pres">
      <dgm:prSet presAssocID="{6EBB4832-55EC-4EAF-9E1C-1FE7CAEBFBC0}" presName="hierChild2" presStyleCnt="0"/>
      <dgm:spPr/>
    </dgm:pt>
    <dgm:pt modelId="{B379BC44-756D-47D1-807D-EF9040213AD2}" type="pres">
      <dgm:prSet presAssocID="{6EBB4832-55EC-4EAF-9E1C-1FE7CAEBFBC0}" presName="hierChild3" presStyleCnt="0"/>
      <dgm:spPr/>
    </dgm:pt>
  </dgm:ptLst>
  <dgm:cxnLst>
    <dgm:cxn modelId="{C9B52A37-D750-4494-BCB7-1CDABB8353EB}" srcId="{39C24FD1-076B-4F84-844B-A479ECF53353}" destId="{6EBB4832-55EC-4EAF-9E1C-1FE7CAEBFBC0}" srcOrd="0" destOrd="0" parTransId="{8CEAB022-B649-44F0-B060-5C7BDCBD87F9}" sibTransId="{B182ACAF-7BE1-4897-BE1E-A98623B0D28D}"/>
    <dgm:cxn modelId="{BE09E650-008C-435B-A092-2C9E24D6D6BB}" type="presOf" srcId="{6EBB4832-55EC-4EAF-9E1C-1FE7CAEBFBC0}" destId="{0C8AFA79-811D-40F1-B9BD-DBE97B7D09AF}" srcOrd="1" destOrd="0" presId="urn:microsoft.com/office/officeart/2005/8/layout/orgChart1"/>
    <dgm:cxn modelId="{588F2046-031B-4883-AB7D-10A617CC6E1E}" type="presOf" srcId="{39C24FD1-076B-4F84-844B-A479ECF53353}" destId="{304E909C-EFEE-4F01-B423-744A525E65AF}" srcOrd="0" destOrd="0" presId="urn:microsoft.com/office/officeart/2005/8/layout/orgChart1"/>
    <dgm:cxn modelId="{FD73B7F0-E8B6-4D01-8724-89676FF9A985}" type="presOf" srcId="{6EBB4832-55EC-4EAF-9E1C-1FE7CAEBFBC0}" destId="{92064D30-9566-48E6-AD6E-D88FEFF3D661}" srcOrd="0" destOrd="0" presId="urn:microsoft.com/office/officeart/2005/8/layout/orgChart1"/>
    <dgm:cxn modelId="{2533F29E-923C-4A4F-8FC9-38BFA41E450B}" type="presParOf" srcId="{304E909C-EFEE-4F01-B423-744A525E65AF}" destId="{9E0E5F45-60FC-420A-A6FD-0D6E56DA3053}" srcOrd="0" destOrd="0" presId="urn:microsoft.com/office/officeart/2005/8/layout/orgChart1"/>
    <dgm:cxn modelId="{1CFBC040-5F19-449F-8FC8-54CD51894247}" type="presParOf" srcId="{9E0E5F45-60FC-420A-A6FD-0D6E56DA3053}" destId="{5FE56B5D-35B6-42BE-A7CA-CB961BB41894}" srcOrd="0" destOrd="0" presId="urn:microsoft.com/office/officeart/2005/8/layout/orgChart1"/>
    <dgm:cxn modelId="{875C73B4-F94F-44F4-BA02-E4D403DE2255}" type="presParOf" srcId="{5FE56B5D-35B6-42BE-A7CA-CB961BB41894}" destId="{92064D30-9566-48E6-AD6E-D88FEFF3D661}" srcOrd="0" destOrd="0" presId="urn:microsoft.com/office/officeart/2005/8/layout/orgChart1"/>
    <dgm:cxn modelId="{CA9977EC-A45C-417D-9BAA-FB50A45553D1}" type="presParOf" srcId="{5FE56B5D-35B6-42BE-A7CA-CB961BB41894}" destId="{0C8AFA79-811D-40F1-B9BD-DBE97B7D09AF}" srcOrd="1" destOrd="0" presId="urn:microsoft.com/office/officeart/2005/8/layout/orgChart1"/>
    <dgm:cxn modelId="{1B29C7CD-814D-47CE-A591-77264A7B4224}" type="presParOf" srcId="{9E0E5F45-60FC-420A-A6FD-0D6E56DA3053}" destId="{ABF30C23-9CED-498A-B4DA-494E8C7794E8}" srcOrd="1" destOrd="0" presId="urn:microsoft.com/office/officeart/2005/8/layout/orgChart1"/>
    <dgm:cxn modelId="{285BABBF-05A9-44BC-A3DE-1B403C7C38A2}" type="presParOf" srcId="{9E0E5F45-60FC-420A-A6FD-0D6E56DA3053}" destId="{B379BC44-756D-47D1-807D-EF9040213AD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314D5B-BEE6-4F9F-82A2-D75315AD3C8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2E8B8952-85D8-49F4-ABF2-31771E55ED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076BA956-017E-45DC-AA16-13DC19AE4445}" type="parTrans" cxnId="{8AC6781E-A114-43D2-9A2F-030B0B5E5C76}">
      <dgm:prSet/>
      <dgm:spPr/>
    </dgm:pt>
    <dgm:pt modelId="{47094948-28CE-431E-B0BB-5C8DAAE18010}" type="sibTrans" cxnId="{8AC6781E-A114-43D2-9A2F-030B0B5E5C76}">
      <dgm:prSet/>
      <dgm:spPr/>
    </dgm:pt>
    <dgm:pt modelId="{70E696CC-7494-4FB1-9F70-12CC2DB46FD5}" type="pres">
      <dgm:prSet presAssocID="{4F314D5B-BEE6-4F9F-82A2-D75315AD3C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58C9B4E-9666-46FC-A284-37A4FCD1A821}" type="pres">
      <dgm:prSet presAssocID="{2E8B8952-85D8-49F4-ABF2-31771E55EDD9}" presName="hierRoot1" presStyleCnt="0">
        <dgm:presLayoutVars>
          <dgm:hierBranch/>
        </dgm:presLayoutVars>
      </dgm:prSet>
      <dgm:spPr/>
    </dgm:pt>
    <dgm:pt modelId="{3EBEAF81-5795-4A15-8A41-73D8F21F721A}" type="pres">
      <dgm:prSet presAssocID="{2E8B8952-85D8-49F4-ABF2-31771E55EDD9}" presName="rootComposite1" presStyleCnt="0"/>
      <dgm:spPr/>
    </dgm:pt>
    <dgm:pt modelId="{36AC2E3A-0DB7-47DC-8BDB-A23A7E3B8A81}" type="pres">
      <dgm:prSet presAssocID="{2E8B8952-85D8-49F4-ABF2-31771E55EDD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C83AB0B-5D9F-4CD7-943C-6082FC2AF1B4}" type="pres">
      <dgm:prSet presAssocID="{2E8B8952-85D8-49F4-ABF2-31771E55EDD9}" presName="rootConnector1" presStyleLbl="node1" presStyleIdx="0" presStyleCnt="0"/>
      <dgm:spPr/>
      <dgm:t>
        <a:bodyPr/>
        <a:lstStyle/>
        <a:p>
          <a:endParaRPr lang="en-GB"/>
        </a:p>
      </dgm:t>
    </dgm:pt>
    <dgm:pt modelId="{EF223CF7-F2C9-4A3C-8666-DD6275BC2D64}" type="pres">
      <dgm:prSet presAssocID="{2E8B8952-85D8-49F4-ABF2-31771E55EDD9}" presName="hierChild2" presStyleCnt="0"/>
      <dgm:spPr/>
    </dgm:pt>
    <dgm:pt modelId="{7679D95D-D3A5-424C-B704-00AE86BE1B7C}" type="pres">
      <dgm:prSet presAssocID="{2E8B8952-85D8-49F4-ABF2-31771E55EDD9}" presName="hierChild3" presStyleCnt="0"/>
      <dgm:spPr/>
    </dgm:pt>
  </dgm:ptLst>
  <dgm:cxnLst>
    <dgm:cxn modelId="{8AC6781E-A114-43D2-9A2F-030B0B5E5C76}" srcId="{4F314D5B-BEE6-4F9F-82A2-D75315AD3C8E}" destId="{2E8B8952-85D8-49F4-ABF2-31771E55EDD9}" srcOrd="0" destOrd="0" parTransId="{076BA956-017E-45DC-AA16-13DC19AE4445}" sibTransId="{47094948-28CE-431E-B0BB-5C8DAAE18010}"/>
    <dgm:cxn modelId="{0AEC6061-C79B-4B6B-9585-70F491D8D3AE}" type="presOf" srcId="{2E8B8952-85D8-49F4-ABF2-31771E55EDD9}" destId="{36AC2E3A-0DB7-47DC-8BDB-A23A7E3B8A81}" srcOrd="0" destOrd="0" presId="urn:microsoft.com/office/officeart/2005/8/layout/orgChart1"/>
    <dgm:cxn modelId="{DB2ED1D7-BB3D-4BAC-AB12-984A2CDEE602}" type="presOf" srcId="{2E8B8952-85D8-49F4-ABF2-31771E55EDD9}" destId="{9C83AB0B-5D9F-4CD7-943C-6082FC2AF1B4}" srcOrd="1" destOrd="0" presId="urn:microsoft.com/office/officeart/2005/8/layout/orgChart1"/>
    <dgm:cxn modelId="{B0F10DC5-FAD0-4C1A-9D3A-A7999DD9082D}" type="presOf" srcId="{4F314D5B-BEE6-4F9F-82A2-D75315AD3C8E}" destId="{70E696CC-7494-4FB1-9F70-12CC2DB46FD5}" srcOrd="0" destOrd="0" presId="urn:microsoft.com/office/officeart/2005/8/layout/orgChart1"/>
    <dgm:cxn modelId="{A38C4F81-07BA-44E4-B729-5B647DD89A53}" type="presParOf" srcId="{70E696CC-7494-4FB1-9F70-12CC2DB46FD5}" destId="{058C9B4E-9666-46FC-A284-37A4FCD1A821}" srcOrd="0" destOrd="0" presId="urn:microsoft.com/office/officeart/2005/8/layout/orgChart1"/>
    <dgm:cxn modelId="{A9BD5EF8-8356-44C9-A885-467A91027EC2}" type="presParOf" srcId="{058C9B4E-9666-46FC-A284-37A4FCD1A821}" destId="{3EBEAF81-5795-4A15-8A41-73D8F21F721A}" srcOrd="0" destOrd="0" presId="urn:microsoft.com/office/officeart/2005/8/layout/orgChart1"/>
    <dgm:cxn modelId="{CEC8A25F-DBF9-42F5-A9CA-C91C79828E51}" type="presParOf" srcId="{3EBEAF81-5795-4A15-8A41-73D8F21F721A}" destId="{36AC2E3A-0DB7-47DC-8BDB-A23A7E3B8A81}" srcOrd="0" destOrd="0" presId="urn:microsoft.com/office/officeart/2005/8/layout/orgChart1"/>
    <dgm:cxn modelId="{4FF2AA9E-9BF9-4CC3-B6B5-A501A58BE087}" type="presParOf" srcId="{3EBEAF81-5795-4A15-8A41-73D8F21F721A}" destId="{9C83AB0B-5D9F-4CD7-943C-6082FC2AF1B4}" srcOrd="1" destOrd="0" presId="urn:microsoft.com/office/officeart/2005/8/layout/orgChart1"/>
    <dgm:cxn modelId="{D947EAED-9EE2-4D7B-80F4-A5DC893690F9}" type="presParOf" srcId="{058C9B4E-9666-46FC-A284-37A4FCD1A821}" destId="{EF223CF7-F2C9-4A3C-8666-DD6275BC2D64}" srcOrd="1" destOrd="0" presId="urn:microsoft.com/office/officeart/2005/8/layout/orgChart1"/>
    <dgm:cxn modelId="{CE6461ED-037F-4E52-8D5A-7DCF1B922CF2}" type="presParOf" srcId="{058C9B4E-9666-46FC-A284-37A4FCD1A821}" destId="{7679D95D-D3A5-424C-B704-00AE86BE1B7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9688D2-BEF0-457F-9750-8AA7A481F10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27FACA7C-F570-47E4-A49F-48289CE5FD6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gm:t>
    </dgm:pt>
    <dgm:pt modelId="{FE34616F-D2E5-4CEF-A910-5E7822220F8B}" type="parTrans" cxnId="{2F6DC04E-8619-44E6-BC34-33C0187BAAF9}">
      <dgm:prSet/>
      <dgm:spPr/>
    </dgm:pt>
    <dgm:pt modelId="{0395AA60-0B63-4FC0-9ADA-8BBA8EC8022A}" type="sibTrans" cxnId="{2F6DC04E-8619-44E6-BC34-33C0187BAAF9}">
      <dgm:prSet/>
      <dgm:spPr/>
    </dgm:pt>
    <dgm:pt modelId="{FF089C7E-C1EB-46DD-8F44-3B74E1A74769}" type="pres">
      <dgm:prSet presAssocID="{179688D2-BEF0-457F-9750-8AA7A481F1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1AD6DE4-DD66-4542-9436-41358ACF65D7}" type="pres">
      <dgm:prSet presAssocID="{27FACA7C-F570-47E4-A49F-48289CE5FD69}" presName="hierRoot1" presStyleCnt="0">
        <dgm:presLayoutVars>
          <dgm:hierBranch/>
        </dgm:presLayoutVars>
      </dgm:prSet>
      <dgm:spPr/>
    </dgm:pt>
    <dgm:pt modelId="{59C5D6A6-553B-4A32-944F-DDA2130D89FC}" type="pres">
      <dgm:prSet presAssocID="{27FACA7C-F570-47E4-A49F-48289CE5FD69}" presName="rootComposite1" presStyleCnt="0"/>
      <dgm:spPr/>
    </dgm:pt>
    <dgm:pt modelId="{48528B06-F02B-4C77-BAF4-DCDAE9819A54}" type="pres">
      <dgm:prSet presAssocID="{27FACA7C-F570-47E4-A49F-48289CE5FD6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E3891CA-D427-4967-9A1D-1B2EA6AEC963}" type="pres">
      <dgm:prSet presAssocID="{27FACA7C-F570-47E4-A49F-48289CE5FD69}" presName="rootConnector1" presStyleLbl="node1" presStyleIdx="0" presStyleCnt="0"/>
      <dgm:spPr/>
      <dgm:t>
        <a:bodyPr/>
        <a:lstStyle/>
        <a:p>
          <a:endParaRPr lang="en-GB"/>
        </a:p>
      </dgm:t>
    </dgm:pt>
    <dgm:pt modelId="{668F9504-3C95-4017-8921-EDD42B95956C}" type="pres">
      <dgm:prSet presAssocID="{27FACA7C-F570-47E4-A49F-48289CE5FD69}" presName="hierChild2" presStyleCnt="0"/>
      <dgm:spPr/>
    </dgm:pt>
    <dgm:pt modelId="{A36E11F0-3F12-4BEE-9BBD-80C48722CC82}" type="pres">
      <dgm:prSet presAssocID="{27FACA7C-F570-47E4-A49F-48289CE5FD69}" presName="hierChild3" presStyleCnt="0"/>
      <dgm:spPr/>
    </dgm:pt>
  </dgm:ptLst>
  <dgm:cxnLst>
    <dgm:cxn modelId="{BA3C79B7-2075-44AD-9A23-3C9FBED333BB}" type="presOf" srcId="{27FACA7C-F570-47E4-A49F-48289CE5FD69}" destId="{48528B06-F02B-4C77-BAF4-DCDAE9819A54}" srcOrd="0" destOrd="0" presId="urn:microsoft.com/office/officeart/2005/8/layout/orgChart1"/>
    <dgm:cxn modelId="{F83C5BEB-1066-4A87-932C-8D2EFC6379F9}" type="presOf" srcId="{179688D2-BEF0-457F-9750-8AA7A481F107}" destId="{FF089C7E-C1EB-46DD-8F44-3B74E1A74769}" srcOrd="0" destOrd="0" presId="urn:microsoft.com/office/officeart/2005/8/layout/orgChart1"/>
    <dgm:cxn modelId="{2F6DC04E-8619-44E6-BC34-33C0187BAAF9}" srcId="{179688D2-BEF0-457F-9750-8AA7A481F107}" destId="{27FACA7C-F570-47E4-A49F-48289CE5FD69}" srcOrd="0" destOrd="0" parTransId="{FE34616F-D2E5-4CEF-A910-5E7822220F8B}" sibTransId="{0395AA60-0B63-4FC0-9ADA-8BBA8EC8022A}"/>
    <dgm:cxn modelId="{8C525B2D-D0DC-4B68-B5E6-C4E5CB2BA4CC}" type="presOf" srcId="{27FACA7C-F570-47E4-A49F-48289CE5FD69}" destId="{9E3891CA-D427-4967-9A1D-1B2EA6AEC963}" srcOrd="1" destOrd="0" presId="urn:microsoft.com/office/officeart/2005/8/layout/orgChart1"/>
    <dgm:cxn modelId="{ABF6546B-D893-4F40-9B2E-F0B3C78DFA29}" type="presParOf" srcId="{FF089C7E-C1EB-46DD-8F44-3B74E1A74769}" destId="{C1AD6DE4-DD66-4542-9436-41358ACF65D7}" srcOrd="0" destOrd="0" presId="urn:microsoft.com/office/officeart/2005/8/layout/orgChart1"/>
    <dgm:cxn modelId="{DEDAF42D-BC99-495D-BF45-B39AE5FC7375}" type="presParOf" srcId="{C1AD6DE4-DD66-4542-9436-41358ACF65D7}" destId="{59C5D6A6-553B-4A32-944F-DDA2130D89FC}" srcOrd="0" destOrd="0" presId="urn:microsoft.com/office/officeart/2005/8/layout/orgChart1"/>
    <dgm:cxn modelId="{BDEB1F00-BE1F-41FA-AF63-BF43DF3A6E44}" type="presParOf" srcId="{59C5D6A6-553B-4A32-944F-DDA2130D89FC}" destId="{48528B06-F02B-4C77-BAF4-DCDAE9819A54}" srcOrd="0" destOrd="0" presId="urn:microsoft.com/office/officeart/2005/8/layout/orgChart1"/>
    <dgm:cxn modelId="{FFCF50AC-79F9-426F-911F-75219E18B2C3}" type="presParOf" srcId="{59C5D6A6-553B-4A32-944F-DDA2130D89FC}" destId="{9E3891CA-D427-4967-9A1D-1B2EA6AEC963}" srcOrd="1" destOrd="0" presId="urn:microsoft.com/office/officeart/2005/8/layout/orgChart1"/>
    <dgm:cxn modelId="{AB322ECF-5D27-4210-B7FA-0EC43EDBA8B4}" type="presParOf" srcId="{C1AD6DE4-DD66-4542-9436-41358ACF65D7}" destId="{668F9504-3C95-4017-8921-EDD42B95956C}" srcOrd="1" destOrd="0" presId="urn:microsoft.com/office/officeart/2005/8/layout/orgChart1"/>
    <dgm:cxn modelId="{5E595357-6533-4EE4-B169-FE8471733459}" type="presParOf" srcId="{C1AD6DE4-DD66-4542-9436-41358ACF65D7}" destId="{A36E11F0-3F12-4BEE-9BBD-80C48722CC8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9291C3-3622-4705-8B07-4B859F5112EA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93AC0A3-4B63-4345-A1F2-7546CC19FA8D}">
      <dgm:prSet phldrT="[Text]" custT="1"/>
      <dgm:spPr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sz="1500" b="1" dirty="0" smtClean="0">
              <a:solidFill>
                <a:srgbClr val="003399"/>
              </a:solidFill>
              <a:latin typeface="Calibri" panose="020F0502020204030204" pitchFamily="34" charset="0"/>
            </a:rPr>
            <a:t>War for Talent</a:t>
          </a:r>
          <a:endParaRPr lang="en-GB" sz="1500" b="1" dirty="0">
            <a:solidFill>
              <a:srgbClr val="003399"/>
            </a:solidFill>
            <a:latin typeface="Calibri" panose="020F0502020204030204" pitchFamily="34" charset="0"/>
          </a:endParaRPr>
        </a:p>
      </dgm:t>
    </dgm:pt>
    <dgm:pt modelId="{59A98559-96E9-4D0E-827C-94522DD5D56F}" type="parTrans" cxnId="{B472F607-D789-4974-8C69-942DE336E102}">
      <dgm:prSet/>
      <dgm:spPr/>
      <dgm:t>
        <a:bodyPr/>
        <a:lstStyle/>
        <a:p>
          <a:endParaRPr lang="en-GB"/>
        </a:p>
      </dgm:t>
    </dgm:pt>
    <dgm:pt modelId="{68134BCA-59A1-4576-9DE3-7B5EEFEC0B97}" type="sibTrans" cxnId="{B472F607-D789-4974-8C69-942DE336E102}">
      <dgm:prSet/>
      <dgm:spPr/>
      <dgm:t>
        <a:bodyPr/>
        <a:lstStyle/>
        <a:p>
          <a:endParaRPr lang="en-GB"/>
        </a:p>
      </dgm:t>
    </dgm:pt>
    <dgm:pt modelId="{83636702-845F-4B9A-A0D2-677D4B633605}">
      <dgm:prSet phldrT="[Text]" custT="1"/>
      <dgm:spPr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sz="1500" b="1" dirty="0" smtClean="0">
              <a:solidFill>
                <a:srgbClr val="003399"/>
              </a:solidFill>
              <a:latin typeface="Calibri" panose="020F0502020204030204" pitchFamily="34" charset="0"/>
            </a:rPr>
            <a:t>VUCA World</a:t>
          </a:r>
          <a:endParaRPr lang="en-GB" sz="1500" b="1" dirty="0">
            <a:solidFill>
              <a:srgbClr val="003399"/>
            </a:solidFill>
            <a:latin typeface="Calibri" panose="020F0502020204030204" pitchFamily="34" charset="0"/>
          </a:endParaRPr>
        </a:p>
      </dgm:t>
    </dgm:pt>
    <dgm:pt modelId="{1D040533-2FDF-4CBE-A87C-1EDF5C86E889}" type="parTrans" cxnId="{23053AB1-3BF3-4655-B34E-1806FDC821CB}">
      <dgm:prSet/>
      <dgm:spPr/>
      <dgm:t>
        <a:bodyPr/>
        <a:lstStyle/>
        <a:p>
          <a:endParaRPr lang="en-GB"/>
        </a:p>
      </dgm:t>
    </dgm:pt>
    <dgm:pt modelId="{2CE42AB7-5325-4113-ADC3-1688DCE113A5}" type="sibTrans" cxnId="{23053AB1-3BF3-4655-B34E-1806FDC821CB}">
      <dgm:prSet/>
      <dgm:spPr/>
      <dgm:t>
        <a:bodyPr/>
        <a:lstStyle/>
        <a:p>
          <a:endParaRPr lang="en-GB"/>
        </a:p>
      </dgm:t>
    </dgm:pt>
    <dgm:pt modelId="{F98F698B-7B3E-4B30-9331-33F20399E9BB}">
      <dgm:prSet phldrT="[Text]" custT="1"/>
      <dgm:spPr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sz="1500" b="1" dirty="0" smtClean="0">
              <a:solidFill>
                <a:srgbClr val="003399"/>
              </a:solidFill>
              <a:latin typeface="Calibri" panose="020F0502020204030204" pitchFamily="34" charset="0"/>
            </a:rPr>
            <a:t>Demographic Shift</a:t>
          </a:r>
          <a:endParaRPr lang="en-GB" sz="1500" b="1" dirty="0">
            <a:solidFill>
              <a:srgbClr val="003399"/>
            </a:solidFill>
            <a:latin typeface="Calibri" panose="020F0502020204030204" pitchFamily="34" charset="0"/>
          </a:endParaRPr>
        </a:p>
      </dgm:t>
    </dgm:pt>
    <dgm:pt modelId="{B6B9C990-C7DC-4E0E-9056-2D869226AD48}" type="parTrans" cxnId="{8D8E517D-2CB5-4980-A322-94642D4B7725}">
      <dgm:prSet/>
      <dgm:spPr/>
      <dgm:t>
        <a:bodyPr/>
        <a:lstStyle/>
        <a:p>
          <a:endParaRPr lang="en-GB"/>
        </a:p>
      </dgm:t>
    </dgm:pt>
    <dgm:pt modelId="{E4A60653-58B3-4A18-ADCF-48C3D6B594AA}" type="sibTrans" cxnId="{8D8E517D-2CB5-4980-A322-94642D4B7725}">
      <dgm:prSet/>
      <dgm:spPr/>
      <dgm:t>
        <a:bodyPr/>
        <a:lstStyle/>
        <a:p>
          <a:endParaRPr lang="en-GB"/>
        </a:p>
      </dgm:t>
    </dgm:pt>
    <dgm:pt modelId="{681338CB-FF7D-4399-8AE3-723783DCEA1B}">
      <dgm:prSet phldrT="[Text]" custT="1"/>
      <dgm:spPr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GB" sz="1500" b="1" dirty="0" smtClean="0">
              <a:solidFill>
                <a:srgbClr val="003399"/>
              </a:solidFill>
              <a:latin typeface="Calibri" panose="020F0502020204030204" pitchFamily="34" charset="0"/>
            </a:rPr>
            <a:t>Generational Shift</a:t>
          </a:r>
          <a:endParaRPr lang="en-GB" sz="1500" b="1" dirty="0">
            <a:solidFill>
              <a:srgbClr val="003399"/>
            </a:solidFill>
            <a:latin typeface="Calibri" panose="020F0502020204030204" pitchFamily="34" charset="0"/>
          </a:endParaRPr>
        </a:p>
      </dgm:t>
    </dgm:pt>
    <dgm:pt modelId="{46849317-CE08-4677-9B75-2E3704C09780}" type="parTrans" cxnId="{25E12718-2CF6-4C2C-BACF-9D5E8A2D1B18}">
      <dgm:prSet/>
      <dgm:spPr/>
      <dgm:t>
        <a:bodyPr/>
        <a:lstStyle/>
        <a:p>
          <a:endParaRPr lang="en-GB"/>
        </a:p>
      </dgm:t>
    </dgm:pt>
    <dgm:pt modelId="{DB74934B-86D0-446F-84FA-33E9E403F081}" type="sibTrans" cxnId="{25E12718-2CF6-4C2C-BACF-9D5E8A2D1B18}">
      <dgm:prSet/>
      <dgm:spPr/>
      <dgm:t>
        <a:bodyPr/>
        <a:lstStyle/>
        <a:p>
          <a:endParaRPr lang="en-GB"/>
        </a:p>
      </dgm:t>
    </dgm:pt>
    <dgm:pt modelId="{DF1037A6-869B-4B42-9330-47A8FB4364DC}" type="pres">
      <dgm:prSet presAssocID="{1C9291C3-3622-4705-8B07-4B859F5112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4B95FFF-8335-443C-BDC1-B2EF842DFBB8}" type="pres">
      <dgm:prSet presAssocID="{693AC0A3-4B63-4345-A1F2-7546CC19FA8D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5452C7-3DF2-4387-A077-759D09395889}" type="pres">
      <dgm:prSet presAssocID="{68134BCA-59A1-4576-9DE3-7B5EEFEC0B97}" presName="space" presStyleCnt="0"/>
      <dgm:spPr/>
    </dgm:pt>
    <dgm:pt modelId="{00CBAE48-C79E-45AA-837E-916DEC61B2A8}" type="pres">
      <dgm:prSet presAssocID="{83636702-845F-4B9A-A0D2-677D4B633605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33C981-05AF-475D-B498-465846A058F6}" type="pres">
      <dgm:prSet presAssocID="{2CE42AB7-5325-4113-ADC3-1688DCE113A5}" presName="space" presStyleCnt="0"/>
      <dgm:spPr/>
    </dgm:pt>
    <dgm:pt modelId="{9F637999-D7FE-4AAD-BFFA-443982A10AFF}" type="pres">
      <dgm:prSet presAssocID="{F98F698B-7B3E-4B30-9331-33F20399E9BB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2A864F-626B-46C8-87E0-C518BEC33BCF}" type="pres">
      <dgm:prSet presAssocID="{E4A60653-58B3-4A18-ADCF-48C3D6B594AA}" presName="space" presStyleCnt="0"/>
      <dgm:spPr/>
    </dgm:pt>
    <dgm:pt modelId="{D5FC9C5C-8CCC-409E-B4A4-D3DA10122EBB}" type="pres">
      <dgm:prSet presAssocID="{681338CB-FF7D-4399-8AE3-723783DCEA1B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D8E517D-2CB5-4980-A322-94642D4B7725}" srcId="{1C9291C3-3622-4705-8B07-4B859F5112EA}" destId="{F98F698B-7B3E-4B30-9331-33F20399E9BB}" srcOrd="2" destOrd="0" parTransId="{B6B9C990-C7DC-4E0E-9056-2D869226AD48}" sibTransId="{E4A60653-58B3-4A18-ADCF-48C3D6B594AA}"/>
    <dgm:cxn modelId="{C9954724-AADE-4349-86BD-CC036DB0F3BC}" type="presOf" srcId="{F98F698B-7B3E-4B30-9331-33F20399E9BB}" destId="{9F637999-D7FE-4AAD-BFFA-443982A10AFF}" srcOrd="0" destOrd="0" presId="urn:microsoft.com/office/officeart/2005/8/layout/venn3"/>
    <dgm:cxn modelId="{B472F607-D789-4974-8C69-942DE336E102}" srcId="{1C9291C3-3622-4705-8B07-4B859F5112EA}" destId="{693AC0A3-4B63-4345-A1F2-7546CC19FA8D}" srcOrd="0" destOrd="0" parTransId="{59A98559-96E9-4D0E-827C-94522DD5D56F}" sibTransId="{68134BCA-59A1-4576-9DE3-7B5EEFEC0B97}"/>
    <dgm:cxn modelId="{3BDEAC36-D21C-4DEA-945F-2D8355D3BDBB}" type="presOf" srcId="{83636702-845F-4B9A-A0D2-677D4B633605}" destId="{00CBAE48-C79E-45AA-837E-916DEC61B2A8}" srcOrd="0" destOrd="0" presId="urn:microsoft.com/office/officeart/2005/8/layout/venn3"/>
    <dgm:cxn modelId="{76D21772-EC61-4373-AC55-4B6075F3EA69}" type="presOf" srcId="{1C9291C3-3622-4705-8B07-4B859F5112EA}" destId="{DF1037A6-869B-4B42-9330-47A8FB4364DC}" srcOrd="0" destOrd="0" presId="urn:microsoft.com/office/officeart/2005/8/layout/venn3"/>
    <dgm:cxn modelId="{23053AB1-3BF3-4655-B34E-1806FDC821CB}" srcId="{1C9291C3-3622-4705-8B07-4B859F5112EA}" destId="{83636702-845F-4B9A-A0D2-677D4B633605}" srcOrd="1" destOrd="0" parTransId="{1D040533-2FDF-4CBE-A87C-1EDF5C86E889}" sibTransId="{2CE42AB7-5325-4113-ADC3-1688DCE113A5}"/>
    <dgm:cxn modelId="{25E12718-2CF6-4C2C-BACF-9D5E8A2D1B18}" srcId="{1C9291C3-3622-4705-8B07-4B859F5112EA}" destId="{681338CB-FF7D-4399-8AE3-723783DCEA1B}" srcOrd="3" destOrd="0" parTransId="{46849317-CE08-4677-9B75-2E3704C09780}" sibTransId="{DB74934B-86D0-446F-84FA-33E9E403F081}"/>
    <dgm:cxn modelId="{F8145761-9394-4415-B604-B1B863A3CB9A}" type="presOf" srcId="{693AC0A3-4B63-4345-A1F2-7546CC19FA8D}" destId="{34B95FFF-8335-443C-BDC1-B2EF842DFBB8}" srcOrd="0" destOrd="0" presId="urn:microsoft.com/office/officeart/2005/8/layout/venn3"/>
    <dgm:cxn modelId="{5699BC58-6E47-4DD3-934A-A53E914D733C}" type="presOf" srcId="{681338CB-FF7D-4399-8AE3-723783DCEA1B}" destId="{D5FC9C5C-8CCC-409E-B4A4-D3DA10122EBB}" srcOrd="0" destOrd="0" presId="urn:microsoft.com/office/officeart/2005/8/layout/venn3"/>
    <dgm:cxn modelId="{062F329C-E23F-45D5-9E6F-49D8C2D9BB25}" type="presParOf" srcId="{DF1037A6-869B-4B42-9330-47A8FB4364DC}" destId="{34B95FFF-8335-443C-BDC1-B2EF842DFBB8}" srcOrd="0" destOrd="0" presId="urn:microsoft.com/office/officeart/2005/8/layout/venn3"/>
    <dgm:cxn modelId="{DB4516F5-FE98-40F0-9E4E-69100B3D6F2E}" type="presParOf" srcId="{DF1037A6-869B-4B42-9330-47A8FB4364DC}" destId="{EB5452C7-3DF2-4387-A077-759D09395889}" srcOrd="1" destOrd="0" presId="urn:microsoft.com/office/officeart/2005/8/layout/venn3"/>
    <dgm:cxn modelId="{AFAE3AA8-AF6C-4111-99AD-8F36F6E284BB}" type="presParOf" srcId="{DF1037A6-869B-4B42-9330-47A8FB4364DC}" destId="{00CBAE48-C79E-45AA-837E-916DEC61B2A8}" srcOrd="2" destOrd="0" presId="urn:microsoft.com/office/officeart/2005/8/layout/venn3"/>
    <dgm:cxn modelId="{6CDD4C5A-754D-4919-94FB-99F4EBC67501}" type="presParOf" srcId="{DF1037A6-869B-4B42-9330-47A8FB4364DC}" destId="{3033C981-05AF-475D-B498-465846A058F6}" srcOrd="3" destOrd="0" presId="urn:microsoft.com/office/officeart/2005/8/layout/venn3"/>
    <dgm:cxn modelId="{AA0481C1-54D4-4A78-99CD-FB5AAB3DF838}" type="presParOf" srcId="{DF1037A6-869B-4B42-9330-47A8FB4364DC}" destId="{9F637999-D7FE-4AAD-BFFA-443982A10AFF}" srcOrd="4" destOrd="0" presId="urn:microsoft.com/office/officeart/2005/8/layout/venn3"/>
    <dgm:cxn modelId="{7FB10418-11B0-4F00-AB19-F4348A6C9062}" type="presParOf" srcId="{DF1037A6-869B-4B42-9330-47A8FB4364DC}" destId="{032A864F-626B-46C8-87E0-C518BEC33BCF}" srcOrd="5" destOrd="0" presId="urn:microsoft.com/office/officeart/2005/8/layout/venn3"/>
    <dgm:cxn modelId="{42CAD6AF-3117-4162-9D40-A21EAFFBAF7F}" type="presParOf" srcId="{DF1037A6-869B-4B42-9330-47A8FB4364DC}" destId="{D5FC9C5C-8CCC-409E-B4A4-D3DA10122EB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64D30-9566-48E6-AD6E-D88FEFF3D661}">
      <dsp:nvSpPr>
        <dsp:cNvPr id="0" name=""/>
        <dsp:cNvSpPr/>
      </dsp:nvSpPr>
      <dsp:spPr>
        <a:xfrm>
          <a:off x="119" y="202069"/>
          <a:ext cx="979248" cy="4896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30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sp:txBody>
      <dsp:txXfrm>
        <a:off x="119" y="202069"/>
        <a:ext cx="979248" cy="4896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C2E3A-0DB7-47DC-8BDB-A23A7E3B8A81}">
      <dsp:nvSpPr>
        <dsp:cNvPr id="0" name=""/>
        <dsp:cNvSpPr/>
      </dsp:nvSpPr>
      <dsp:spPr>
        <a:xfrm>
          <a:off x="0" y="233"/>
          <a:ext cx="840" cy="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sp:txBody>
      <dsp:txXfrm>
        <a:off x="0" y="233"/>
        <a:ext cx="840" cy="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28B06-F02B-4C77-BAF4-DCDAE9819A54}">
      <dsp:nvSpPr>
        <dsp:cNvPr id="0" name=""/>
        <dsp:cNvSpPr/>
      </dsp:nvSpPr>
      <dsp:spPr>
        <a:xfrm>
          <a:off x="0" y="212"/>
          <a:ext cx="924" cy="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Arial Unicode MS" pitchFamily="34" charset="-128"/>
            <a:cs typeface="Arial Unicode MS" pitchFamily="34" charset="-128"/>
          </a:endParaRPr>
        </a:p>
      </dsp:txBody>
      <dsp:txXfrm>
        <a:off x="0" y="212"/>
        <a:ext cx="924" cy="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95FFF-8335-443C-BDC1-B2EF842DFBB8}">
      <dsp:nvSpPr>
        <dsp:cNvPr id="0" name=""/>
        <dsp:cNvSpPr/>
      </dsp:nvSpPr>
      <dsp:spPr>
        <a:xfrm>
          <a:off x="2411" y="372516"/>
          <a:ext cx="2419052" cy="2419052"/>
        </a:xfrm>
        <a:prstGeom prst="ellipse">
          <a:avLst/>
        </a:prstGeom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19050" rIns="133129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rgbClr val="003399"/>
              </a:solidFill>
              <a:latin typeface="Calibri" panose="020F0502020204030204" pitchFamily="34" charset="0"/>
            </a:rPr>
            <a:t>War for Talent</a:t>
          </a:r>
          <a:endParaRPr lang="en-GB" sz="1500" b="1" kern="1200" dirty="0">
            <a:solidFill>
              <a:srgbClr val="003399"/>
            </a:solidFill>
            <a:latin typeface="Calibri" panose="020F0502020204030204" pitchFamily="34" charset="0"/>
          </a:endParaRPr>
        </a:p>
      </dsp:txBody>
      <dsp:txXfrm>
        <a:off x="356673" y="726778"/>
        <a:ext cx="1710528" cy="1710528"/>
      </dsp:txXfrm>
    </dsp:sp>
    <dsp:sp modelId="{00CBAE48-C79E-45AA-837E-916DEC61B2A8}">
      <dsp:nvSpPr>
        <dsp:cNvPr id="0" name=""/>
        <dsp:cNvSpPr/>
      </dsp:nvSpPr>
      <dsp:spPr>
        <a:xfrm>
          <a:off x="1937652" y="372516"/>
          <a:ext cx="2419052" cy="2419052"/>
        </a:xfrm>
        <a:prstGeom prst="ellipse">
          <a:avLst/>
        </a:prstGeom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19050" rIns="133129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rgbClr val="003399"/>
              </a:solidFill>
              <a:latin typeface="Calibri" panose="020F0502020204030204" pitchFamily="34" charset="0"/>
            </a:rPr>
            <a:t>VUCA World</a:t>
          </a:r>
          <a:endParaRPr lang="en-GB" sz="1500" b="1" kern="1200" dirty="0">
            <a:solidFill>
              <a:srgbClr val="003399"/>
            </a:solidFill>
            <a:latin typeface="Calibri" panose="020F0502020204030204" pitchFamily="34" charset="0"/>
          </a:endParaRPr>
        </a:p>
      </dsp:txBody>
      <dsp:txXfrm>
        <a:off x="2291914" y="726778"/>
        <a:ext cx="1710528" cy="1710528"/>
      </dsp:txXfrm>
    </dsp:sp>
    <dsp:sp modelId="{9F637999-D7FE-4AAD-BFFA-443982A10AFF}">
      <dsp:nvSpPr>
        <dsp:cNvPr id="0" name=""/>
        <dsp:cNvSpPr/>
      </dsp:nvSpPr>
      <dsp:spPr>
        <a:xfrm>
          <a:off x="3872894" y="372516"/>
          <a:ext cx="2419052" cy="2419052"/>
        </a:xfrm>
        <a:prstGeom prst="ellipse">
          <a:avLst/>
        </a:prstGeom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19050" rIns="133129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rgbClr val="003399"/>
              </a:solidFill>
              <a:latin typeface="Calibri" panose="020F0502020204030204" pitchFamily="34" charset="0"/>
            </a:rPr>
            <a:t>Demographic Shift</a:t>
          </a:r>
          <a:endParaRPr lang="en-GB" sz="1500" b="1" kern="1200" dirty="0">
            <a:solidFill>
              <a:srgbClr val="003399"/>
            </a:solidFill>
            <a:latin typeface="Calibri" panose="020F0502020204030204" pitchFamily="34" charset="0"/>
          </a:endParaRPr>
        </a:p>
      </dsp:txBody>
      <dsp:txXfrm>
        <a:off x="4227156" y="726778"/>
        <a:ext cx="1710528" cy="1710528"/>
      </dsp:txXfrm>
    </dsp:sp>
    <dsp:sp modelId="{D5FC9C5C-8CCC-409E-B4A4-D3DA10122EBB}">
      <dsp:nvSpPr>
        <dsp:cNvPr id="0" name=""/>
        <dsp:cNvSpPr/>
      </dsp:nvSpPr>
      <dsp:spPr>
        <a:xfrm>
          <a:off x="5808136" y="372516"/>
          <a:ext cx="2419052" cy="2419052"/>
        </a:xfrm>
        <a:prstGeom prst="ellipse">
          <a:avLst/>
        </a:prstGeom>
        <a:gradFill rotWithShape="0">
          <a:gsLst>
            <a:gs pos="0">
              <a:srgbClr val="03D4A8"/>
            </a:gs>
            <a:gs pos="45000">
              <a:srgbClr val="21D6E0"/>
            </a:gs>
            <a:gs pos="33000">
              <a:srgbClr val="18C1E2"/>
            </a:gs>
            <a:gs pos="65000">
              <a:srgbClr val="0087E6">
                <a:lumMod val="58000"/>
                <a:lumOff val="42000"/>
                <a:alpha val="71000"/>
              </a:srgbClr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129" tIns="19050" rIns="133129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>
              <a:solidFill>
                <a:srgbClr val="003399"/>
              </a:solidFill>
              <a:latin typeface="Calibri" panose="020F0502020204030204" pitchFamily="34" charset="0"/>
            </a:rPr>
            <a:t>Generational Shift</a:t>
          </a:r>
          <a:endParaRPr lang="en-GB" sz="1500" b="1" kern="1200" dirty="0">
            <a:solidFill>
              <a:srgbClr val="003399"/>
            </a:solidFill>
            <a:latin typeface="Calibri" panose="020F0502020204030204" pitchFamily="34" charset="0"/>
          </a:endParaRPr>
        </a:p>
      </dsp:txBody>
      <dsp:txXfrm>
        <a:off x="6162398" y="726778"/>
        <a:ext cx="1710528" cy="1710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CE04-FA59-BB40-99BC-18E68D2F3F7A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1C93-AF57-D24C-949E-8B09AEF9B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16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82C62-1984-DF4E-8819-618444ADA97B}" type="datetimeFigureOut">
              <a:rPr lang="en-US" smtClean="0"/>
              <a:t>11/16/17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A2FDD-3C8C-CE49-967D-5CDF1BFB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6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9775" indent="-282575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5425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5425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5425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BFB485-23E9-487B-944E-DCA48BC5652A}" type="slidenum">
              <a:rPr lang="en-GB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David</a:t>
            </a:r>
          </a:p>
          <a:p>
            <a:endParaRPr lang="en-GB" dirty="0"/>
          </a:p>
          <a:p>
            <a:r>
              <a:rPr lang="en-GB" dirty="0" smtClean="0"/>
              <a:t>Currently being impacted by multiple, global shifts simultaneously. These shifts are potentially major, individually any one has the capacity to herald the shift to a new epoch in human development. Taken together, the disruptive effect will be huge – with positive and negative consequences:</a:t>
            </a:r>
          </a:p>
          <a:p>
            <a:pPr lvl="0"/>
            <a:r>
              <a:rPr lang="en-GB" dirty="0" smtClean="0"/>
              <a:t>Digital revolution – major shift from an analogue to a digital world</a:t>
            </a:r>
          </a:p>
          <a:p>
            <a:pPr lvl="0"/>
            <a:r>
              <a:rPr lang="en-GB" dirty="0" smtClean="0"/>
              <a:t>Globalisation – the need for a global perspective to everything we do, including the war for talent</a:t>
            </a:r>
          </a:p>
          <a:p>
            <a:pPr lvl="0"/>
            <a:r>
              <a:rPr lang="en-GB" dirty="0" smtClean="0"/>
              <a:t>Scientific progress – at an unprecedented speed in every area of human activity</a:t>
            </a:r>
          </a:p>
          <a:p>
            <a:pPr lvl="0"/>
            <a:r>
              <a:rPr lang="en-GB" dirty="0" smtClean="0"/>
              <a:t>Climate change</a:t>
            </a:r>
          </a:p>
          <a:p>
            <a:pPr lvl="0"/>
            <a:r>
              <a:rPr lang="en-GB" dirty="0" smtClean="0"/>
              <a:t>Generational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B845-3339-D646-A1EB-E8A7FD4809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6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Dawn</a:t>
            </a:r>
          </a:p>
          <a:p>
            <a:endParaRPr lang="en-GB" dirty="0"/>
          </a:p>
          <a:p>
            <a:r>
              <a:rPr lang="en-GB" dirty="0"/>
              <a:t>Currently being impacted by multiple, global shifts simultaneously. These shifts are potentially major, individually any one has the capacity to herald the shift to a new epoch in human development. Taken together, the disruptive effect will be huge – </a:t>
            </a:r>
          </a:p>
          <a:p>
            <a:r>
              <a:rPr lang="en-GB" dirty="0"/>
              <a:t>with positive and negative consequences:</a:t>
            </a:r>
          </a:p>
          <a:p>
            <a:pPr lvl="0"/>
            <a:r>
              <a:rPr lang="en-GB" dirty="0"/>
              <a:t>Digital revolution – major shift from an analogue to a digital world</a:t>
            </a:r>
          </a:p>
          <a:p>
            <a:pPr lvl="0"/>
            <a:r>
              <a:rPr lang="en-GB" dirty="0"/>
              <a:t>Globalisation – the need for a global perspective to everything we do, including the war for talent</a:t>
            </a:r>
          </a:p>
          <a:p>
            <a:pPr lvl="0"/>
            <a:r>
              <a:rPr lang="en-GB" dirty="0"/>
              <a:t>Scientific progress – at an unprecedented speed in every area of human activity</a:t>
            </a:r>
          </a:p>
          <a:p>
            <a:pPr lvl="0"/>
            <a:r>
              <a:rPr lang="en-GB" dirty="0"/>
              <a:t>Climate change</a:t>
            </a:r>
          </a:p>
          <a:p>
            <a:pPr lvl="0"/>
            <a:r>
              <a:rPr lang="en-GB" dirty="0"/>
              <a:t>Generational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B845-3339-D646-A1EB-E8A7FD4809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0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David</a:t>
            </a:r>
          </a:p>
          <a:p>
            <a:endParaRPr lang="en-GB" dirty="0"/>
          </a:p>
          <a:p>
            <a:r>
              <a:rPr lang="en-GB" dirty="0" smtClean="0"/>
              <a:t>In 2017, we stand on the cusp of another epoch. There are different political responses to the challenges we face and we can see those falling broadly into two categories: progressive and regressive. The regressive see these changes more as a threat than an opportunity, and seek to deny their existence and go back to an often mythologised vision of an early age: Trump/</a:t>
            </a:r>
            <a:r>
              <a:rPr lang="en-GB" dirty="0" err="1" smtClean="0"/>
              <a:t>Brexit</a:t>
            </a:r>
            <a:r>
              <a:rPr lang="en-GB" dirty="0" smtClean="0"/>
              <a:t>. The progressive see changes as more of an opportunity than a threat and seek to harness them to enable society to develop in a positive way: Obama, Macron.</a:t>
            </a:r>
          </a:p>
          <a:p>
            <a:r>
              <a:rPr lang="en-GB" dirty="0" smtClean="0"/>
              <a:t> </a:t>
            </a:r>
          </a:p>
          <a:p>
            <a:r>
              <a:rPr lang="en-GB" dirty="0" smtClean="0"/>
              <a:t>There are many examples of how this will impact industry: the decline of traditional industries/shift to on-line (for example in retail)/shift from fossil fuels to renewables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B845-3339-D646-A1EB-E8A7FD4809C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7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David Last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B845-3339-D646-A1EB-E8A7FD4809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4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6B845-3339-D646-A1EB-E8A7FD4809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76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72050" cy="372903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A2FDD-3C8C-CE49-967D-5CDF1BFB27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Master" Target="../slideMasters/slideMaster2.xml"/><Relationship Id="rId2" Type="http://schemas.openxmlformats.org/officeDocument/2006/relationships/diagramData" Target="../diagrams/data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DDC2-93C4-C64A-AC2C-933F089DCB89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E49-80AB-D04B-8076-AED7B5B8A0D7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85CC-BE64-C54A-9960-B5517D2AAA9D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CE173A5-49AD-4B8A-A2D2-8522E8E1A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4" y="5849472"/>
            <a:ext cx="1279773" cy="6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8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gradFill rotWithShape="1">
            <a:gsLst>
              <a:gs pos="0">
                <a:srgbClr val="064A74"/>
              </a:gs>
              <a:gs pos="100000">
                <a:srgbClr val="0C9FF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 Placeholder 2"/>
          <p:cNvSpPr>
            <a:spLocks noGrp="1"/>
          </p:cNvSpPr>
          <p:nvPr userDrawn="1"/>
        </p:nvSpPr>
        <p:spPr bwMode="auto">
          <a:xfrm flipV="1">
            <a:off x="0" y="6080125"/>
            <a:ext cx="9144000" cy="46038"/>
          </a:xfrm>
          <a:prstGeom prst="rect">
            <a:avLst/>
          </a:prstGeom>
          <a:solidFill>
            <a:srgbClr val="0C9F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marL="342900" indent="-3429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371600" indent="-4572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vl="2" fontAlgn="base">
              <a:spcBef>
                <a:spcPct val="20000"/>
              </a:spcBef>
              <a:spcAft>
                <a:spcPts val="1800"/>
              </a:spcAft>
              <a:buClr>
                <a:srgbClr val="FFFFFF"/>
              </a:buClr>
              <a:buFont typeface="Arial" charset="0"/>
              <a:buNone/>
              <a:defRPr/>
            </a:pPr>
            <a:endParaRPr lang="en-US" altLang="en-US" sz="2400" smtClean="0">
              <a:solidFill>
                <a:srgbClr val="000000"/>
              </a:solidFill>
              <a:latin typeface="Myriad Pro" pitchFamily="34" charset="0"/>
              <a:ea typeface="MS PGothic" pitchFamily="34" charset="-128"/>
            </a:endParaRPr>
          </a:p>
        </p:txBody>
      </p:sp>
      <p:sp>
        <p:nvSpPr>
          <p:cNvPr id="6" name="Text Placeholder 2"/>
          <p:cNvSpPr>
            <a:spLocks noGrp="1"/>
          </p:cNvSpPr>
          <p:nvPr userDrawn="1"/>
        </p:nvSpPr>
        <p:spPr bwMode="auto">
          <a:xfrm flipV="1">
            <a:off x="0" y="0"/>
            <a:ext cx="9144000" cy="46038"/>
          </a:xfrm>
          <a:prstGeom prst="rect">
            <a:avLst/>
          </a:prstGeom>
          <a:solidFill>
            <a:srgbClr val="0C9F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marL="342900" indent="-3429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371600" indent="-4572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vl="2" fontAlgn="base">
              <a:spcBef>
                <a:spcPct val="20000"/>
              </a:spcBef>
              <a:spcAft>
                <a:spcPts val="1800"/>
              </a:spcAft>
              <a:buClr>
                <a:srgbClr val="FFFFFF"/>
              </a:buClr>
              <a:buFont typeface="Arial" charset="0"/>
              <a:buNone/>
              <a:defRPr/>
            </a:pPr>
            <a:endParaRPr lang="en-US" altLang="en-US" sz="2400" smtClean="0">
              <a:solidFill>
                <a:srgbClr val="000000"/>
              </a:solidFill>
              <a:latin typeface="Myriad Pro" pitchFamily="34" charset="0"/>
              <a:ea typeface="MS PGothic" pitchFamily="34" charset="-128"/>
            </a:endParaRPr>
          </a:p>
        </p:txBody>
      </p:sp>
      <p:grpSp>
        <p:nvGrpSpPr>
          <p:cNvPr id="2" name="Organization Chart 10"/>
          <p:cNvGrpSpPr>
            <a:grpSpLocks noChangeAspect="1"/>
          </p:cNvGrpSpPr>
          <p:nvPr userDrawn="1"/>
        </p:nvGrpSpPr>
        <p:grpSpPr bwMode="auto">
          <a:xfrm>
            <a:off x="7766050" y="5876925"/>
            <a:ext cx="774700" cy="817563"/>
            <a:chOff x="4539" y="3330"/>
            <a:chExt cx="841" cy="887"/>
          </a:xfrm>
        </p:grpSpPr>
        <p:graphicFrame>
          <p:nvGraphicFramePr>
            <p:cNvPr id="14" name="Diagram 13"/>
            <p:cNvGraphicFramePr/>
            <p:nvPr userDrawn="1"/>
          </p:nvGraphicFramePr>
          <p:xfrm>
            <a:off x="4539" y="3330"/>
            <a:ext cx="841" cy="8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Picture 13" descr="Logo_EU_careers_final"/>
            <p:cNvSpPr>
              <a:spLocks noChangeAspect="1" noChangeArrowheads="1"/>
            </p:cNvSpPr>
            <p:nvPr userDrawn="1"/>
          </p:nvSpPr>
          <p:spPr bwMode="auto">
            <a:xfrm>
              <a:off x="4621" y="3438"/>
              <a:ext cx="674" cy="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gradFill rotWithShape="1">
            <a:gsLst>
              <a:gs pos="0">
                <a:srgbClr val="064A74"/>
              </a:gs>
              <a:gs pos="100000">
                <a:srgbClr val="0C9FF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Placeholder 2"/>
          <p:cNvSpPr>
            <a:spLocks noGrp="1"/>
          </p:cNvSpPr>
          <p:nvPr userDrawn="1"/>
        </p:nvSpPr>
        <p:spPr bwMode="auto">
          <a:xfrm flipV="1">
            <a:off x="0" y="6080125"/>
            <a:ext cx="9144000" cy="46038"/>
          </a:xfrm>
          <a:prstGeom prst="rect">
            <a:avLst/>
          </a:prstGeom>
          <a:solidFill>
            <a:srgbClr val="0C9F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marL="342900" indent="-3429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371600" indent="-4572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vl="2" fontAlgn="base">
              <a:spcBef>
                <a:spcPct val="20000"/>
              </a:spcBef>
              <a:spcAft>
                <a:spcPts val="1800"/>
              </a:spcAft>
              <a:buClr>
                <a:srgbClr val="FFFFFF"/>
              </a:buClr>
              <a:buFont typeface="Arial" charset="0"/>
              <a:buNone/>
              <a:defRPr/>
            </a:pPr>
            <a:endParaRPr lang="en-US" altLang="en-US" sz="2400" smtClean="0">
              <a:solidFill>
                <a:srgbClr val="000000"/>
              </a:solidFill>
              <a:latin typeface="Myriad Pro" pitchFamily="34" charset="0"/>
              <a:ea typeface="MS PGothic" pitchFamily="34" charset="-128"/>
            </a:endParaRPr>
          </a:p>
        </p:txBody>
      </p:sp>
      <p:grpSp>
        <p:nvGrpSpPr>
          <p:cNvPr id="15" name="Organization Chart 16"/>
          <p:cNvGrpSpPr>
            <a:grpSpLocks noChangeAspect="1"/>
          </p:cNvGrpSpPr>
          <p:nvPr userDrawn="1"/>
        </p:nvGrpSpPr>
        <p:grpSpPr bwMode="auto">
          <a:xfrm>
            <a:off x="7123113" y="5286375"/>
            <a:ext cx="1468437" cy="1408113"/>
            <a:chOff x="4487" y="3330"/>
            <a:chExt cx="925" cy="887"/>
          </a:xfrm>
        </p:grpSpPr>
        <p:graphicFrame>
          <p:nvGraphicFramePr>
            <p:cNvPr id="17" name="Diagram 16"/>
            <p:cNvGraphicFramePr/>
            <p:nvPr userDrawn="1"/>
          </p:nvGraphicFramePr>
          <p:xfrm>
            <a:off x="4487" y="3330"/>
            <a:ext cx="925" cy="8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6" name="Picture 22" descr="EN"/>
            <p:cNvSpPr>
              <a:spLocks noChangeAspect="1" noChangeArrowheads="1"/>
            </p:cNvSpPr>
            <p:nvPr userDrawn="1"/>
          </p:nvSpPr>
          <p:spPr bwMode="auto">
            <a:xfrm>
              <a:off x="4538" y="3344"/>
              <a:ext cx="817" cy="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81822-1502-4E68-832B-684F1B2964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3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E53AC-4D7D-4895-8AB5-006BD369B9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8545-0D6B-4E58-8DE0-5A506EF7A6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8C338-6ECF-4115-8CCE-56607961AC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31133-78B8-4744-814F-9D4007A49C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6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8BA0-0393-4B08-B01E-5599F4652B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9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rgbClr val="2E3440"/>
                </a:solidFill>
              </a:defRPr>
            </a:lvl4pPr>
            <a:lvl5pPr>
              <a:defRPr>
                <a:solidFill>
                  <a:srgbClr val="2E3440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C385-BC22-3F40-9C0B-0F21A7A2D8BE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C3C32-ADAB-4B10-B9D0-FF72AAFC38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ABAF5-05ED-4832-9D36-E1074970F4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9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6685F-757A-4888-95DA-8DFD16A54D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5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6B03-B658-4B53-BE1F-1E182BE143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DEF5B-B2DE-49A9-A2F7-D24DF7D37B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DDC2-93C4-C64A-AC2C-933F089DCB89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solidFill>
                  <a:srgbClr val="2E3440"/>
                </a:solidFill>
              </a:defRPr>
            </a:lvl4pPr>
            <a:lvl5pPr>
              <a:defRPr>
                <a:solidFill>
                  <a:srgbClr val="2E3440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5C385-BC22-3F40-9C0B-0F21A7A2D8BE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22801"/>
            <a:ext cx="7772400" cy="1092200"/>
          </a:xfrm>
        </p:spPr>
        <p:txBody>
          <a:bodyPr anchor="t">
            <a:normAutofit/>
          </a:bodyPr>
          <a:lstStyle>
            <a:lvl1pPr algn="ctr">
              <a:defRPr sz="3600" b="1" cap="none">
                <a:solidFill>
                  <a:schemeClr val="bg2"/>
                </a:solidFill>
              </a:defRPr>
            </a:lvl1pPr>
          </a:lstStyle>
          <a:p>
            <a:r>
              <a:rPr lang="nl-BE" dirty="0" smtClean="0"/>
              <a:t>title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721100"/>
            <a:ext cx="7772400" cy="7112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 smtClean="0"/>
              <a:t>Subtitle presentation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0D05-BB4E-A145-ADD9-EBCE832E846C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7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1CDE-D30A-0C43-B120-6C3FAC2414B7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F174-B5C9-DB49-9CCD-F2AF96A2F6AD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22801"/>
            <a:ext cx="7772400" cy="1092200"/>
          </a:xfrm>
        </p:spPr>
        <p:txBody>
          <a:bodyPr anchor="t">
            <a:normAutofit/>
          </a:bodyPr>
          <a:lstStyle>
            <a:lvl1pPr algn="ctr">
              <a:defRPr sz="3600" b="1" cap="none">
                <a:solidFill>
                  <a:schemeClr val="bg2"/>
                </a:solidFill>
              </a:defRPr>
            </a:lvl1pPr>
          </a:lstStyle>
          <a:p>
            <a:r>
              <a:rPr lang="nl-BE" dirty="0" smtClean="0"/>
              <a:t>title 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721100"/>
            <a:ext cx="7772400" cy="71120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 smtClean="0"/>
              <a:t>Subtitle presentation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A0D05-BB4E-A145-ADD9-EBCE832E846C}" type="datetime1">
              <a:rPr lang="en-US" smtClean="0"/>
              <a:t>11/16/17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4C2B-F30E-1341-8523-681A88860821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3B13-A20F-CF45-9D78-FBAE25FF0DDE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07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2B27-635A-A14A-9209-4F6ECD32A404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A830-68B3-2C4E-A529-9FBC0952AA0E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C3E49-80AB-D04B-8076-AED7B5B8A0D7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85CC-BE64-C54A-9960-B5517D2AAA9D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EPSO Presentation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CE173A5-49AD-4B8A-A2D2-8522E8E1A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45D28-C6F8-45ED-909D-3C05F15F1F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4" y="5849472"/>
            <a:ext cx="1279773" cy="6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4" y="5849472"/>
            <a:ext cx="1279773" cy="6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07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1CDE-D30A-0C43-B120-6C3FAC2414B7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4" y="5849472"/>
            <a:ext cx="1279773" cy="6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94" y="5849472"/>
            <a:ext cx="1279773" cy="6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1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F174-B5C9-DB49-9CCD-F2AF96A2F6AD}" type="datetime1">
              <a:rPr lang="en-US" smtClean="0"/>
              <a:t>11/16/17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4C2B-F30E-1341-8523-681A88860821}" type="datetime1">
              <a:rPr lang="en-US" smtClean="0"/>
              <a:t>11/16/17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33B13-A20F-CF45-9D78-FBAE25FF0DDE}" type="datetime1">
              <a:rPr lang="en-US" smtClean="0"/>
              <a:t>11/16/17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070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67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A2B27-635A-A14A-9209-4F6ECD32A404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EA830-68B3-2C4E-A529-9FBC0952AA0E}" type="datetime1">
              <a:rPr lang="en-US" smtClean="0"/>
              <a:t>11/16/17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F8671-449F-034F-B8E8-9351279E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diagramData" Target="../diagrams/data1.xml"/><Relationship Id="rId14" Type="http://schemas.openxmlformats.org/officeDocument/2006/relationships/diagramLayout" Target="../diagrams/layout1.xml"/><Relationship Id="rId15" Type="http://schemas.openxmlformats.org/officeDocument/2006/relationships/diagramQuickStyle" Target="../diagrams/quickStyle1.xml"/><Relationship Id="rId16" Type="http://schemas.openxmlformats.org/officeDocument/2006/relationships/diagramColors" Target="../diagrams/colors1.xml"/><Relationship Id="rId17" Type="http://schemas.microsoft.com/office/2007/relationships/diagramDrawing" Target="../diagrams/drawing1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5449"/>
            <a:ext cx="9156699" cy="807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6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611D11-5657-C647-8541-FF65FC107601}" type="datetime1">
              <a:rPr lang="en-US" smtClean="0"/>
              <a:t>11/16/17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518" y="6356350"/>
            <a:ext cx="2632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EPSO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00" y="63563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41EF8671-449F-034F-B8E8-9351279EB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3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yriad Pro Bold"/>
          <a:ea typeface="+mj-ea"/>
          <a:cs typeface="Myriad Pro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1"/>
          </a:solidFill>
          <a:latin typeface="Myriad Pro Semibold"/>
          <a:ea typeface="+mn-ea"/>
          <a:cs typeface="Myriad Pro Semibold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A7699D8-0533-48F4-8B6E-1F1E6069B1D3}" type="slidenum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  <p:sp>
        <p:nvSpPr>
          <p:cNvPr id="1035" name="Rectangle 7"/>
          <p:cNvSpPr>
            <a:spLocks noChangeArrowheads="1"/>
          </p:cNvSpPr>
          <p:nvPr userDrawn="1"/>
        </p:nvSpPr>
        <p:spPr bwMode="auto">
          <a:xfrm>
            <a:off x="0" y="6172200"/>
            <a:ext cx="9144000" cy="685800"/>
          </a:xfrm>
          <a:prstGeom prst="rect">
            <a:avLst/>
          </a:prstGeom>
          <a:gradFill rotWithShape="1">
            <a:gsLst>
              <a:gs pos="0">
                <a:srgbClr val="064A74"/>
              </a:gs>
              <a:gs pos="100000">
                <a:srgbClr val="0C9FF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Text Placeholder 2"/>
          <p:cNvSpPr>
            <a:spLocks noGrp="1"/>
          </p:cNvSpPr>
          <p:nvPr userDrawn="1"/>
        </p:nvSpPr>
        <p:spPr bwMode="auto">
          <a:xfrm flipV="1">
            <a:off x="0" y="6080125"/>
            <a:ext cx="9144000" cy="46038"/>
          </a:xfrm>
          <a:prstGeom prst="rect">
            <a:avLst/>
          </a:prstGeom>
          <a:solidFill>
            <a:srgbClr val="0C9F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marL="342900" indent="-3429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371600" indent="-4572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vl="2" fontAlgn="base">
              <a:spcBef>
                <a:spcPct val="20000"/>
              </a:spcBef>
              <a:spcAft>
                <a:spcPts val="1800"/>
              </a:spcAft>
              <a:buClr>
                <a:srgbClr val="FFFFFF"/>
              </a:buClr>
              <a:buFont typeface="Arial" charset="0"/>
              <a:buNone/>
              <a:defRPr/>
            </a:pPr>
            <a:endParaRPr lang="en-US" altLang="en-US" sz="2400" smtClean="0">
              <a:solidFill>
                <a:srgbClr val="000000"/>
              </a:solidFill>
              <a:latin typeface="Myriad Pro" pitchFamily="34" charset="0"/>
              <a:ea typeface="MS PGothic" pitchFamily="34" charset="-128"/>
            </a:endParaRPr>
          </a:p>
        </p:txBody>
      </p:sp>
      <p:sp>
        <p:nvSpPr>
          <p:cNvPr id="1037" name="Text Placeholder 2"/>
          <p:cNvSpPr>
            <a:spLocks noGrp="1"/>
          </p:cNvSpPr>
          <p:nvPr userDrawn="1"/>
        </p:nvSpPr>
        <p:spPr bwMode="auto">
          <a:xfrm flipV="1">
            <a:off x="0" y="0"/>
            <a:ext cx="9144000" cy="46038"/>
          </a:xfrm>
          <a:prstGeom prst="rect">
            <a:avLst/>
          </a:prstGeom>
          <a:solidFill>
            <a:srgbClr val="0C9F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marL="342900" indent="-3429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371600" indent="-4572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vl="2" fontAlgn="base">
              <a:spcBef>
                <a:spcPct val="20000"/>
              </a:spcBef>
              <a:spcAft>
                <a:spcPts val="1800"/>
              </a:spcAft>
              <a:buClr>
                <a:srgbClr val="FFFFFF"/>
              </a:buClr>
              <a:buFont typeface="Arial" charset="0"/>
              <a:buNone/>
              <a:defRPr/>
            </a:pPr>
            <a:endParaRPr lang="en-US" altLang="en-US" sz="2400" smtClean="0">
              <a:solidFill>
                <a:srgbClr val="000000"/>
              </a:solidFill>
              <a:latin typeface="Myriad Pro" pitchFamily="34" charset="0"/>
              <a:ea typeface="MS PGothic" pitchFamily="34" charset="-128"/>
            </a:endParaRPr>
          </a:p>
        </p:txBody>
      </p:sp>
      <p:graphicFrame>
        <p:nvGraphicFramePr>
          <p:cNvPr id="2" name="Diagram 1"/>
          <p:cNvGraphicFramePr/>
          <p:nvPr userDrawn="1"/>
        </p:nvGraphicFramePr>
        <p:xfrm>
          <a:off x="7553325" y="5762625"/>
          <a:ext cx="979488" cy="89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38" name="Picture 14" descr="EN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57277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C9FFA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5449"/>
            <a:ext cx="9156699" cy="807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16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2611D11-5657-C647-8541-FF65FC107601}" type="datetime1">
              <a:rPr lang="en-US" smtClean="0">
                <a:solidFill>
                  <a:srgbClr val="FFFFFF"/>
                </a:solidFill>
              </a:rPr>
              <a:pPr/>
              <a:t>11/16/17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518" y="6356350"/>
            <a:ext cx="2632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EPSO Presentation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300" y="6356350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41EF8671-449F-034F-B8E8-9351279EB2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4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42" r:id="rId14"/>
    <p:sldLayoutId id="2147483743" r:id="rId15"/>
    <p:sldLayoutId id="2147483744" r:id="rId16"/>
    <p:sldLayoutId id="2147483745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Myriad Pro Bold"/>
          <a:ea typeface="+mj-ea"/>
          <a:cs typeface="Myriad Pro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0" i="0" kern="1200">
          <a:solidFill>
            <a:schemeClr val="tx1"/>
          </a:solidFill>
          <a:latin typeface="Myriad Pro Semibold"/>
          <a:ea typeface="+mn-ea"/>
          <a:cs typeface="Myriad Pro Semibold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dqTTojTija8" TargetMode="Externa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6.xml"/><Relationship Id="rId2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2700"/>
            <a:ext cx="9228525" cy="694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440" y="5545777"/>
            <a:ext cx="7772400" cy="7043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David Bearfield, Director </a:t>
            </a:r>
            <a:br>
              <a:rPr lang="en-US" dirty="0" smtClean="0"/>
            </a:br>
            <a:r>
              <a:rPr lang="en-US" dirty="0" smtClean="0"/>
              <a:t>European Personnel Selection Office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5642" y="4043189"/>
            <a:ext cx="8395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2"/>
                </a:solidFill>
              </a:rPr>
              <a:t>Testing times </a:t>
            </a:r>
            <a:r>
              <a:rPr lang="en-GB" sz="3200" b="1" dirty="0">
                <a:solidFill>
                  <a:schemeClr val="bg2"/>
                </a:solidFill>
              </a:rPr>
              <a:t>ahead – trends and challenges for the testing </a:t>
            </a:r>
            <a:r>
              <a:rPr lang="en-GB" sz="3200" b="1" dirty="0" smtClean="0">
                <a:solidFill>
                  <a:schemeClr val="bg2"/>
                </a:solidFill>
              </a:rPr>
              <a:t>community</a:t>
            </a:r>
            <a:endParaRPr lang="en-GB" sz="32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7564" y="3313216"/>
            <a:ext cx="498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 smtClean="0">
                <a:solidFill>
                  <a:schemeClr val="bg2"/>
                </a:solidFill>
              </a:rPr>
              <a:t>ATP </a:t>
            </a:r>
            <a:r>
              <a:rPr lang="fr-BE" sz="3200" b="1" dirty="0" err="1" smtClean="0">
                <a:solidFill>
                  <a:schemeClr val="bg2"/>
                </a:solidFill>
              </a:rPr>
              <a:t>India</a:t>
            </a:r>
            <a:r>
              <a:rPr lang="fr-BE" sz="3200" b="1" dirty="0" smtClean="0">
                <a:solidFill>
                  <a:schemeClr val="bg2"/>
                </a:solidFill>
              </a:rPr>
              <a:t> 2017</a:t>
            </a:r>
            <a:endParaRPr lang="en-GB" sz="3200" b="1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Users\chadwpa\AppData\Local\Microsoft\Windows\Temporary Internet Files\Content.Outlook\123FFZPM\ATP_India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2" y="356259"/>
            <a:ext cx="2392878" cy="239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18753" y="1019866"/>
            <a:ext cx="8835241" cy="4525962"/>
          </a:xfrm>
        </p:spPr>
        <p:txBody>
          <a:bodyPr/>
          <a:lstStyle/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Baby boomers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are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retiring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; 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Ageing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population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means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there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will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be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growing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skills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 and talent </a:t>
            </a:r>
            <a:r>
              <a:rPr lang="fr-BE" altLang="en-US" dirty="0" err="1" smtClean="0">
                <a:solidFill>
                  <a:schemeClr val="tx1"/>
                </a:solidFill>
                <a:latin typeface="Myriad Pro"/>
              </a:rPr>
              <a:t>shortages</a:t>
            </a:r>
            <a:r>
              <a:rPr lang="fr-BE" altLang="en-US" dirty="0" smtClean="0">
                <a:solidFill>
                  <a:schemeClr val="tx1"/>
                </a:solidFill>
                <a:latin typeface="Myriad Pro"/>
              </a:rPr>
              <a:t>.</a:t>
            </a:r>
          </a:p>
          <a:p>
            <a:pPr lvl="1" eaLnBrk="1" hangingPunct="1">
              <a:defRPr/>
            </a:pPr>
            <a:endParaRPr lang="fr-BE" altLang="en-US" sz="2000" dirty="0" smtClean="0">
              <a:solidFill>
                <a:schemeClr val="tx1"/>
              </a:solidFill>
              <a:latin typeface="Myriad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413" y="391886"/>
            <a:ext cx="684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BE" altLang="en-US" sz="3200" b="1" dirty="0" err="1">
                <a:latin typeface="Myriad Pro"/>
              </a:rPr>
              <a:t>Demographic</a:t>
            </a:r>
            <a:r>
              <a:rPr lang="fr-BE" altLang="en-US" sz="3200" b="1" dirty="0">
                <a:latin typeface="Myriad Pro"/>
              </a:rPr>
              <a:t> shift</a:t>
            </a:r>
          </a:p>
        </p:txBody>
      </p:sp>
      <p:pic>
        <p:nvPicPr>
          <p:cNvPr id="5" name="Picture 2" descr="H:\EU_population-pyramid_2010-to-20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" y="2201354"/>
            <a:ext cx="8716489" cy="35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altLang="en-US" b="1" dirty="0" err="1">
                <a:latin typeface="Myriad Pro"/>
              </a:rPr>
              <a:t>Generational</a:t>
            </a:r>
            <a:r>
              <a:rPr lang="fr-BE" altLang="en-US" b="1" dirty="0">
                <a:latin typeface="Myriad Pro"/>
              </a:rPr>
              <a:t> shift</a:t>
            </a:r>
            <a:br>
              <a:rPr lang="fr-BE" altLang="en-US" b="1" dirty="0">
                <a:latin typeface="Myriad Pro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0814"/>
            <a:ext cx="8229600" cy="4216400"/>
          </a:xfrm>
        </p:spPr>
        <p:txBody>
          <a:bodyPr/>
          <a:lstStyle/>
          <a:p>
            <a:pPr marL="800100" lvl="1" indent="-342900">
              <a:buFont typeface="Arial" pitchFamily="34" charset="0"/>
              <a:buChar char="•"/>
              <a:defRPr/>
            </a:pPr>
            <a:r>
              <a:rPr lang="fr-BE" altLang="en-US" dirty="0">
                <a:solidFill>
                  <a:schemeClr val="tx1"/>
                </a:solidFill>
                <a:latin typeface="Myriad Pro"/>
              </a:rPr>
              <a:t>The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workforce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that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will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replace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them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has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very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different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expectations of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employers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and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employment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;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Millenials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have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little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interest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in a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traditional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 single-employer </a:t>
            </a:r>
            <a:r>
              <a:rPr lang="fr-BE" altLang="en-US" dirty="0" err="1">
                <a:solidFill>
                  <a:schemeClr val="tx1"/>
                </a:solidFill>
                <a:latin typeface="Myriad Pro"/>
              </a:rPr>
              <a:t>career</a:t>
            </a:r>
            <a:r>
              <a:rPr lang="fr-BE" altLang="en-US" dirty="0">
                <a:solidFill>
                  <a:schemeClr val="tx1"/>
                </a:solidFill>
                <a:latin typeface="Myriad Pro"/>
              </a:rPr>
              <a:t>.</a:t>
            </a:r>
          </a:p>
          <a:p>
            <a:pPr>
              <a:defRPr/>
            </a:pPr>
            <a:endParaRPr lang="en-GB" altLang="en-US" sz="2000" dirty="0"/>
          </a:p>
          <a:p>
            <a:endParaRPr lang="en-GB" dirty="0"/>
          </a:p>
        </p:txBody>
      </p:sp>
      <p:pic>
        <p:nvPicPr>
          <p:cNvPr id="5" name="Picture 6" descr="C:\Users\horyzag\Desktop\millennial-statist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2" y="3255158"/>
            <a:ext cx="751998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6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865713"/>
              </p:ext>
            </p:extLst>
          </p:nvPr>
        </p:nvGraphicFramePr>
        <p:xfrm>
          <a:off x="1622425" y="1062038"/>
          <a:ext cx="5897563" cy="473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4" imgW="5897364" imgH="4736011" progId="Word.Document.12">
                  <p:embed/>
                </p:oleObj>
              </mc:Choice>
              <mc:Fallback>
                <p:oleObj name="Document" r:id="rId4" imgW="5897364" imgH="47360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2425" y="1062038"/>
                        <a:ext cx="5897563" cy="473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826" y="231041"/>
            <a:ext cx="893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GB" sz="2400" b="1" dirty="0">
                <a:latin typeface="Myriad Pro"/>
              </a:rPr>
              <a:t>T</a:t>
            </a:r>
            <a:r>
              <a:rPr lang="en-US" sz="2400" b="1" dirty="0">
                <a:latin typeface="Myriad Pro"/>
              </a:rPr>
              <a:t>he baby boom generation will soon be replaced by the </a:t>
            </a:r>
            <a:r>
              <a:rPr lang="en-US" sz="2400" b="1" dirty="0" err="1">
                <a:latin typeface="Myriad Pro"/>
              </a:rPr>
              <a:t>iGeneration</a:t>
            </a:r>
            <a:endParaRPr lang="en-GB" sz="24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2676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468313" y="333375"/>
            <a:ext cx="8280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Myriad Pro Semibold"/>
                <a:ea typeface="Myriad Pro Semibold"/>
                <a:cs typeface="Myriad Pro Semibold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2"/>
                </a:solidFill>
                <a:latin typeface="Calibri" pitchFamily="34" charset="0"/>
                <a:ea typeface="Myriad Pro Semibold"/>
                <a:cs typeface="Myriad Pro Semibold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2"/>
                </a:solidFill>
                <a:latin typeface="Calibri" pitchFamily="34" charset="0"/>
                <a:ea typeface="Myriad Pro Semibold"/>
                <a:cs typeface="Myriad Pro Semibold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  <a:ea typeface="Myriad Pro Semibold"/>
                <a:cs typeface="Myriad Pro Semibold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2379E0"/>
                </a:solidFill>
                <a:latin typeface="Calibri" pitchFamily="34" charset="0"/>
              </a:rPr>
              <a:t>What do Millennial Employees Want?</a:t>
            </a:r>
          </a:p>
        </p:txBody>
      </p:sp>
      <p:sp>
        <p:nvSpPr>
          <p:cNvPr id="5222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2228" name="Picture 6" descr="H:\this-chart-perfectly-illustrates-how-clueless-managers-are-about-millennial-employ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5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136525" y="200025"/>
            <a:ext cx="5761038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fr-BE" altLang="en-US" b="1" dirty="0" err="1" smtClean="0">
                <a:latin typeface="Myriad Pro"/>
              </a:rPr>
              <a:t>War</a:t>
            </a:r>
            <a:r>
              <a:rPr lang="fr-BE" altLang="en-US" b="1" dirty="0" smtClean="0">
                <a:latin typeface="Myriad Pro"/>
              </a:rPr>
              <a:t> for talent</a:t>
            </a:r>
          </a:p>
          <a:p>
            <a:pPr marL="800100" lvl="1" indent="-342900" eaLnBrk="1" hangingPunct="1">
              <a:buFont typeface="Arial" pitchFamily="34" charset="0"/>
              <a:buChar char="•"/>
            </a:pPr>
            <a:r>
              <a:rPr lang="fr-BE" altLang="en-US" sz="2000" dirty="0" smtClean="0">
                <a:solidFill>
                  <a:schemeClr val="tx1"/>
                </a:solidFill>
                <a:latin typeface="Myriad Pro"/>
              </a:rPr>
              <a:t>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Increasingly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sharp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competition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for talent.</a:t>
            </a:r>
          </a:p>
          <a:p>
            <a:pPr eaLnBrk="1" hangingPunct="1"/>
            <a:endParaRPr lang="fr-BE" altLang="en-US" b="1" dirty="0" smtClean="0">
              <a:latin typeface="Myriad Pro"/>
            </a:endParaRPr>
          </a:p>
          <a:p>
            <a:pPr eaLnBrk="1" hangingPunct="1"/>
            <a:r>
              <a:rPr lang="fr-BE" altLang="en-US" b="1" dirty="0" err="1" smtClean="0">
                <a:latin typeface="Myriad Pro"/>
              </a:rPr>
              <a:t>Greater</a:t>
            </a:r>
            <a:r>
              <a:rPr lang="fr-BE" altLang="en-US" b="1" dirty="0" smtClean="0">
                <a:latin typeface="Myriad Pro"/>
              </a:rPr>
              <a:t> </a:t>
            </a:r>
            <a:r>
              <a:rPr lang="fr-BE" altLang="en-US" b="1" dirty="0" err="1" smtClean="0">
                <a:latin typeface="Myriad Pro"/>
              </a:rPr>
              <a:t>diversity</a:t>
            </a:r>
            <a:endParaRPr lang="fr-BE" altLang="en-US" b="1" dirty="0" smtClean="0">
              <a:latin typeface="Myriad Pro"/>
            </a:endParaRPr>
          </a:p>
          <a:p>
            <a:pPr marL="800100" lvl="1" indent="-342900" eaLnBrk="1" hangingPunct="1">
              <a:buFont typeface="Arial" pitchFamily="34" charset="0"/>
              <a:buChar char="•"/>
            </a:pP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Expectations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that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public sector bodies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reflect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the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diversity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of the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citizens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they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serve;</a:t>
            </a:r>
          </a:p>
          <a:p>
            <a:pPr marL="800100" lvl="1" indent="-342900" eaLnBrk="1" hangingPunct="1">
              <a:buFont typeface="Arial" pitchFamily="34" charset="0"/>
              <a:buChar char="•"/>
            </a:pP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Diversity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of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thought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and talent important in coping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with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</a:t>
            </a:r>
            <a:r>
              <a:rPr lang="fr-BE" altLang="en-US" sz="2000" dirty="0" err="1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rapid</a:t>
            </a:r>
            <a:r>
              <a:rPr lang="fr-BE" altLang="en-US" sz="2000" dirty="0" smtClean="0">
                <a:solidFill>
                  <a:schemeClr val="tx1"/>
                </a:solidFill>
                <a:latin typeface="Myriad Pro"/>
                <a:cs typeface="Arial" pitchFamily="34" charset="0"/>
              </a:rPr>
              <a:t> change.</a:t>
            </a:r>
            <a:endParaRPr lang="en-GB" altLang="en-US" sz="2000" dirty="0" smtClean="0">
              <a:solidFill>
                <a:schemeClr val="tx1"/>
              </a:solidFill>
              <a:latin typeface="Myriad Pro"/>
              <a:cs typeface="Arial" pitchFamily="34" charset="0"/>
            </a:endParaRPr>
          </a:p>
        </p:txBody>
      </p:sp>
      <p:pic>
        <p:nvPicPr>
          <p:cNvPr id="53251" name="Picture 4" descr="H:\AAEAAQAAAAAAAANMAAAAJDhjMDA4MTY0LTc2MDgtNDVhMi05ZjFjLTAwMWVjNmM0NzhhM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514350"/>
            <a:ext cx="3103562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4075" y="4211638"/>
            <a:ext cx="67341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latin typeface="Myriad Pro"/>
              </a:rPr>
              <a:t>The war for talent is over. And talent won."</a:t>
            </a:r>
          </a:p>
          <a:p>
            <a:r>
              <a:rPr lang="en-GB" sz="2400" i="1" dirty="0" smtClean="0">
                <a:solidFill>
                  <a:schemeClr val="tx2"/>
                </a:solidFill>
                <a:latin typeface="Myriad Pro"/>
              </a:rPr>
              <a:t>”</a:t>
            </a:r>
            <a:r>
              <a:rPr lang="en-GB" sz="2400" i="1" dirty="0" err="1">
                <a:solidFill>
                  <a:schemeClr val="tx2"/>
                </a:solidFill>
                <a:latin typeface="Myriad Pro"/>
              </a:rPr>
              <a:t>Talentism</a:t>
            </a:r>
            <a:r>
              <a:rPr lang="en-GB" sz="2400" i="1" dirty="0">
                <a:solidFill>
                  <a:schemeClr val="tx2"/>
                </a:solidFill>
                <a:latin typeface="Myriad Pro"/>
              </a:rPr>
              <a:t> is the new Capitalism.” </a:t>
            </a:r>
          </a:p>
          <a:p>
            <a:r>
              <a:rPr lang="en-GB" i="1" dirty="0" smtClean="0">
                <a:solidFill>
                  <a:schemeClr val="tx2"/>
                </a:solidFill>
                <a:latin typeface="Myriad Pro"/>
              </a:rPr>
              <a:t>Klaus </a:t>
            </a:r>
            <a:r>
              <a:rPr lang="en-GB" i="1" dirty="0">
                <a:solidFill>
                  <a:schemeClr val="tx2"/>
                </a:solidFill>
                <a:latin typeface="Myriad Pro"/>
              </a:rPr>
              <a:t>Schwab, Founder &amp; Executive Chairman, World Economic Forum</a:t>
            </a:r>
            <a:endParaRPr lang="en-US" i="1" dirty="0">
              <a:solidFill>
                <a:schemeClr val="tx2"/>
              </a:solidFill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0427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803" y="2308555"/>
            <a:ext cx="7772400" cy="1470025"/>
          </a:xfrm>
        </p:spPr>
        <p:txBody>
          <a:bodyPr/>
          <a:lstStyle/>
          <a:p>
            <a:r>
              <a:rPr lang="fr-BE" b="1" dirty="0" smtClean="0"/>
              <a:t>Key challenges</a:t>
            </a:r>
            <a:br>
              <a:rPr lang="fr-BE" b="1" dirty="0" smtClean="0"/>
            </a:b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4800" b="1" dirty="0" smtClean="0"/>
              <a:t>INDIA</a:t>
            </a:r>
            <a:endParaRPr lang="en-GB" sz="48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43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err="1" smtClean="0"/>
              <a:t>Seven</a:t>
            </a:r>
            <a:r>
              <a:rPr lang="fr-BE" b="1" dirty="0" smtClean="0"/>
              <a:t> challenges </a:t>
            </a:r>
            <a:r>
              <a:rPr lang="fr-BE" b="1" dirty="0" err="1" smtClean="0"/>
              <a:t>facing</a:t>
            </a:r>
            <a:r>
              <a:rPr lang="fr-BE" b="1" dirty="0" smtClean="0"/>
              <a:t> </a:t>
            </a:r>
            <a:r>
              <a:rPr lang="fr-BE" b="1" dirty="0" err="1" smtClean="0"/>
              <a:t>India</a:t>
            </a:r>
            <a:r>
              <a:rPr lang="fr-BE" b="1" dirty="0" smtClean="0"/>
              <a:t> – </a:t>
            </a:r>
            <a:r>
              <a:rPr lang="fr-BE" b="1" dirty="0" err="1" smtClean="0"/>
              <a:t>according</a:t>
            </a:r>
            <a:r>
              <a:rPr lang="fr-BE" b="1" dirty="0" smtClean="0"/>
              <a:t> to the WEF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fr-BE" dirty="0" smtClean="0"/>
              <a:t>Education and </a:t>
            </a:r>
            <a:r>
              <a:rPr lang="fr-BE" dirty="0" err="1" smtClean="0"/>
              <a:t>skills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smtClean="0"/>
              <a:t>Urbanisation</a:t>
            </a:r>
          </a:p>
          <a:p>
            <a:pPr marL="342900" indent="-342900">
              <a:buFontTx/>
              <a:buChar char="-"/>
            </a:pPr>
            <a:r>
              <a:rPr lang="fr-BE" dirty="0" err="1" smtClean="0"/>
              <a:t>Health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err="1" smtClean="0"/>
              <a:t>Sanitation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err="1" smtClean="0"/>
              <a:t>Gender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smtClean="0"/>
              <a:t>Water </a:t>
            </a:r>
            <a:r>
              <a:rPr lang="fr-BE" dirty="0" err="1" smtClean="0"/>
              <a:t>security</a:t>
            </a:r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dirty="0" err="1" smtClean="0"/>
              <a:t>Transparency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7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India's demographic opportunity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684337"/>
            <a:ext cx="5810250" cy="4048125"/>
          </a:xfrm>
        </p:spPr>
      </p:pic>
    </p:spTree>
    <p:extLst>
      <p:ext uri="{BB962C8B-B14F-4D97-AF65-F5344CB8AC3E}">
        <p14:creationId xmlns:p14="http://schemas.microsoft.com/office/powerpoint/2010/main" val="23385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Share of </a:t>
            </a:r>
            <a:r>
              <a:rPr lang="fr-BE" b="1" dirty="0" err="1" smtClean="0"/>
              <a:t>world's</a:t>
            </a:r>
            <a:r>
              <a:rPr lang="fr-BE" b="1" dirty="0" smtClean="0"/>
              <a:t> </a:t>
            </a:r>
            <a:r>
              <a:rPr lang="fr-BE" b="1" dirty="0" err="1" smtClean="0"/>
              <a:t>college</a:t>
            </a:r>
            <a:r>
              <a:rPr lang="fr-BE" b="1" dirty="0" smtClean="0"/>
              <a:t> </a:t>
            </a:r>
            <a:r>
              <a:rPr lang="fr-BE" b="1" dirty="0" err="1" smtClean="0"/>
              <a:t>graduates</a:t>
            </a:r>
            <a:r>
              <a:rPr lang="fr-BE" b="1" dirty="0" smtClean="0"/>
              <a:t> – USA, China and </a:t>
            </a:r>
            <a:r>
              <a:rPr lang="fr-BE" b="1" dirty="0" err="1" smtClean="0"/>
              <a:t>India</a:t>
            </a:r>
            <a:r>
              <a:rPr lang="fr-BE" b="1" dirty="0" smtClean="0"/>
              <a:t> 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712912"/>
            <a:ext cx="4152900" cy="3990975"/>
          </a:xfrm>
        </p:spPr>
      </p:pic>
    </p:spTree>
    <p:extLst>
      <p:ext uri="{BB962C8B-B14F-4D97-AF65-F5344CB8AC3E}">
        <p14:creationId xmlns:p14="http://schemas.microsoft.com/office/powerpoint/2010/main" val="34514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err="1" smtClean="0"/>
              <a:t>Looking</a:t>
            </a:r>
            <a:r>
              <a:rPr lang="fr-BE" b="1" dirty="0" smtClean="0"/>
              <a:t> </a:t>
            </a:r>
            <a:r>
              <a:rPr lang="fr-BE" b="1" dirty="0" err="1" smtClean="0"/>
              <a:t>ahead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63" y="1600200"/>
            <a:ext cx="6072874" cy="4216400"/>
          </a:xfrm>
        </p:spPr>
      </p:pic>
    </p:spTree>
    <p:extLst>
      <p:ext uri="{BB962C8B-B14F-4D97-AF65-F5344CB8AC3E}">
        <p14:creationId xmlns:p14="http://schemas.microsoft.com/office/powerpoint/2010/main" val="7972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4500563" y="4797425"/>
            <a:ext cx="374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b="1">
                <a:solidFill>
                  <a:srgbClr val="0000FF"/>
                </a:solidFill>
                <a:latin typeface="Tahoma" pitchFamily="34" charset="0"/>
              </a:rPr>
              <a:t>			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1065213" y="4889500"/>
            <a:ext cx="16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1" lang="de-DE" alt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412" name="Rectangle 2"/>
          <p:cNvSpPr txBox="1">
            <a:spLocks noChangeArrowheads="1"/>
          </p:cNvSpPr>
          <p:nvPr/>
        </p:nvSpPr>
        <p:spPr bwMode="auto">
          <a:xfrm>
            <a:off x="468313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3399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3399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3399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33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99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2400" b="1" i="1" dirty="0">
                <a:solidFill>
                  <a:schemeClr val="accent1"/>
                </a:solidFill>
              </a:rPr>
              <a:t>EPSO's role is to serve the EU Institutions</a:t>
            </a:r>
            <a:br>
              <a:rPr lang="en-GB" altLang="en-US" sz="2400" b="1" i="1" dirty="0">
                <a:solidFill>
                  <a:schemeClr val="accent1"/>
                </a:solidFill>
              </a:rPr>
            </a:br>
            <a:r>
              <a:rPr lang="en-GB" altLang="en-US" sz="2400" b="1" i="1" dirty="0">
                <a:solidFill>
                  <a:schemeClr val="accent1"/>
                </a:solidFill>
              </a:rPr>
              <a:t>by providing high quality, efficient and effective selection procedures that enable them to recruit the right person, for the right job, at the right time."</a:t>
            </a:r>
            <a:endParaRPr lang="nl-NL" altLang="en-US" sz="2400" b="1" dirty="0" smtClean="0">
              <a:solidFill>
                <a:srgbClr val="247AE1"/>
              </a:solidFill>
              <a:latin typeface="+mj-lt"/>
            </a:endParaRP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4" y="1767816"/>
            <a:ext cx="10699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3056845"/>
            <a:ext cx="10731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6" y="3118758"/>
            <a:ext cx="14414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" y="4876006"/>
            <a:ext cx="105251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1" descr="EE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1" y="3265684"/>
            <a:ext cx="1154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5" descr="CoJ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1" y="2917537"/>
            <a:ext cx="11477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483100"/>
            <a:ext cx="15430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3" descr="image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584" y="1878013"/>
            <a:ext cx="16843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52" y="4003871"/>
            <a:ext cx="16970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31036"/>
          <a:stretch>
            <a:fillRect/>
          </a:stretch>
        </p:blipFill>
        <p:spPr bwMode="auto">
          <a:xfrm>
            <a:off x="6469527" y="1767816"/>
            <a:ext cx="22780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4609616"/>
            <a:ext cx="1651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814647"/>
            <a:ext cx="1666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6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3449"/>
            <a:ext cx="8229600" cy="1143000"/>
          </a:xfrm>
        </p:spPr>
        <p:txBody>
          <a:bodyPr/>
          <a:lstStyle/>
          <a:p>
            <a:r>
              <a:rPr lang="fr-BE" b="1" dirty="0" smtClean="0"/>
              <a:t>EDUCATION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718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951" y="2983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 err="1" smtClean="0"/>
              <a:t>Assessment</a:t>
            </a:r>
            <a:r>
              <a:rPr lang="fr-BE" b="1" dirty="0" smtClean="0"/>
              <a:t> for </a:t>
            </a:r>
            <a:r>
              <a:rPr lang="fr-BE" b="1" dirty="0" err="1" smtClean="0"/>
              <a:t>education</a:t>
            </a:r>
            <a:r>
              <a:rPr lang="fr-BE" b="1" dirty="0" smtClean="0"/>
              <a:t> and </a:t>
            </a:r>
            <a:r>
              <a:rPr lang="fr-BE" b="1" dirty="0" err="1" smtClean="0"/>
              <a:t>employment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218" y="1600200"/>
            <a:ext cx="5615564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Spot the </a:t>
            </a:r>
            <a:r>
              <a:rPr lang="fr-BE" b="1" dirty="0" err="1" smtClean="0"/>
              <a:t>problem</a:t>
            </a:r>
            <a:r>
              <a:rPr lang="fr-BE" b="1" dirty="0" smtClean="0"/>
              <a:t>…</a:t>
            </a: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16" y="3277590"/>
            <a:ext cx="3138256" cy="20870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98" y="3167743"/>
            <a:ext cx="3602676" cy="2401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68" y="1555668"/>
            <a:ext cx="804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 err="1" smtClean="0">
                <a:latin typeface="Myriad Pro"/>
              </a:rPr>
              <a:t>Whilst</a:t>
            </a:r>
            <a:r>
              <a:rPr lang="fr-BE" sz="2800" dirty="0" smtClean="0">
                <a:latin typeface="Myriad Pro"/>
              </a:rPr>
              <a:t> </a:t>
            </a:r>
            <a:r>
              <a:rPr lang="fr-BE" sz="2800" dirty="0" err="1" smtClean="0">
                <a:latin typeface="Myriad Pro"/>
              </a:rPr>
              <a:t>technology</a:t>
            </a:r>
            <a:r>
              <a:rPr lang="fr-BE" sz="2800" dirty="0" smtClean="0">
                <a:latin typeface="Myriad Pro"/>
              </a:rPr>
              <a:t> has </a:t>
            </a:r>
            <a:r>
              <a:rPr lang="fr-BE" sz="2800" dirty="0" err="1" smtClean="0">
                <a:latin typeface="Myriad Pro"/>
              </a:rPr>
              <a:t>evolved</a:t>
            </a:r>
            <a:r>
              <a:rPr lang="fr-BE" sz="2800" dirty="0" smtClean="0">
                <a:latin typeface="Myriad Pro"/>
              </a:rPr>
              <a:t>, </a:t>
            </a:r>
            <a:r>
              <a:rPr lang="fr-BE" sz="2800" dirty="0" err="1" smtClean="0">
                <a:latin typeface="Myriad Pro"/>
              </a:rPr>
              <a:t>education</a:t>
            </a:r>
            <a:r>
              <a:rPr lang="fr-BE" sz="2800" dirty="0" smtClean="0">
                <a:latin typeface="Myriad Pro"/>
              </a:rPr>
              <a:t> of </a:t>
            </a:r>
            <a:r>
              <a:rPr lang="fr-BE" sz="2800" dirty="0" err="1" smtClean="0">
                <a:latin typeface="Myriad Pro"/>
              </a:rPr>
              <a:t>our</a:t>
            </a:r>
            <a:r>
              <a:rPr lang="fr-BE" sz="2800" dirty="0" smtClean="0">
                <a:latin typeface="Myriad Pro"/>
              </a:rPr>
              <a:t> </a:t>
            </a:r>
            <a:r>
              <a:rPr lang="fr-BE" sz="2800" dirty="0" err="1" smtClean="0">
                <a:latin typeface="Myriad Pro"/>
              </a:rPr>
              <a:t>children</a:t>
            </a:r>
            <a:r>
              <a:rPr lang="fr-BE" sz="2800" dirty="0" smtClean="0">
                <a:latin typeface="Myriad Pro"/>
              </a:rPr>
              <a:t> </a:t>
            </a:r>
            <a:r>
              <a:rPr lang="fr-BE" sz="2800" dirty="0" err="1" smtClean="0">
                <a:latin typeface="Myriad Pro"/>
              </a:rPr>
              <a:t>is</a:t>
            </a:r>
            <a:r>
              <a:rPr lang="fr-BE" sz="2800" dirty="0" smtClean="0">
                <a:latin typeface="Myriad Pro"/>
              </a:rPr>
              <a:t> </a:t>
            </a:r>
            <a:r>
              <a:rPr lang="fr-BE" sz="2800" dirty="0" err="1" smtClean="0">
                <a:latin typeface="Myriad Pro"/>
              </a:rPr>
              <a:t>frighteningly</a:t>
            </a:r>
            <a:r>
              <a:rPr lang="fr-BE" sz="2800" dirty="0" smtClean="0">
                <a:latin typeface="Myriad Pro"/>
              </a:rPr>
              <a:t> </a:t>
            </a:r>
            <a:r>
              <a:rPr lang="fr-BE" sz="2800" dirty="0" err="1" smtClean="0">
                <a:latin typeface="Myriad Pro"/>
              </a:rPr>
              <a:t>stuck</a:t>
            </a:r>
            <a:r>
              <a:rPr lang="fr-BE" sz="2800" dirty="0" smtClean="0">
                <a:latin typeface="Myriad Pro"/>
              </a:rPr>
              <a:t> in the </a:t>
            </a:r>
            <a:r>
              <a:rPr lang="fr-BE" sz="2800" dirty="0" err="1" smtClean="0">
                <a:latin typeface="Myriad Pro"/>
              </a:rPr>
              <a:t>past</a:t>
            </a:r>
            <a:endParaRPr lang="en-GB" sz="2800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0333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10" y="1401289"/>
            <a:ext cx="6626432" cy="379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0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2800" b="1" dirty="0" smtClean="0"/>
              <a:t>Learning </a:t>
            </a:r>
            <a:r>
              <a:rPr lang="fr-BE" sz="2800" b="1" dirty="0"/>
              <a:t>and </a:t>
            </a:r>
            <a:r>
              <a:rPr lang="fr-BE" sz="2800" b="1" dirty="0" err="1"/>
              <a:t>assessment</a:t>
            </a:r>
            <a:r>
              <a:rPr lang="fr-BE" sz="2800" b="1" dirty="0"/>
              <a:t> </a:t>
            </a:r>
            <a:r>
              <a:rPr lang="fr-BE" sz="2800" b="1" dirty="0" smtClean="0"/>
              <a:t/>
            </a:r>
            <a:br>
              <a:rPr lang="fr-BE" sz="2800" b="1" dirty="0" smtClean="0"/>
            </a:br>
            <a:r>
              <a:rPr lang="fr-BE" sz="2800" b="1" dirty="0" smtClean="0"/>
              <a:t>– </a:t>
            </a:r>
            <a:r>
              <a:rPr lang="fr-BE" sz="2800" b="1" dirty="0"/>
              <a:t>no longer </a:t>
            </a:r>
            <a:r>
              <a:rPr lang="fr-BE" sz="2800" b="1" dirty="0" err="1"/>
              <a:t>something</a:t>
            </a:r>
            <a:r>
              <a:rPr lang="fr-BE" sz="2800" b="1" dirty="0"/>
              <a:t> </a:t>
            </a:r>
            <a:r>
              <a:rPr lang="fr-BE" sz="2800" b="1" dirty="0" err="1"/>
              <a:t>you</a:t>
            </a:r>
            <a:r>
              <a:rPr lang="fr-BE" sz="2800" b="1" dirty="0"/>
              <a:t> </a:t>
            </a:r>
            <a:r>
              <a:rPr lang="fr-BE" sz="2800" b="1" dirty="0" err="1" smtClean="0"/>
              <a:t>solely</a:t>
            </a:r>
            <a:r>
              <a:rPr lang="fr-BE" sz="2800" b="1" dirty="0" smtClean="0"/>
              <a:t> do </a:t>
            </a:r>
            <a:r>
              <a:rPr lang="fr-BE" sz="2800" b="1" dirty="0"/>
              <a:t>at </a:t>
            </a:r>
            <a:r>
              <a:rPr lang="fr-BE" sz="2800" b="1" dirty="0" err="1" smtClean="0"/>
              <a:t>school</a:t>
            </a:r>
            <a:r>
              <a:rPr lang="fr-BE" sz="2800" b="1" dirty="0"/>
              <a:t/>
            </a:r>
            <a:br>
              <a:rPr lang="fr-BE" sz="2800" b="1" dirty="0"/>
            </a:br>
            <a:endParaRPr lang="en-GB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6" y="1531298"/>
            <a:ext cx="6423939" cy="4216400"/>
          </a:xfrm>
        </p:spPr>
      </p:pic>
    </p:spTree>
    <p:extLst>
      <p:ext uri="{BB962C8B-B14F-4D97-AF65-F5344CB8AC3E}">
        <p14:creationId xmlns:p14="http://schemas.microsoft.com/office/powerpoint/2010/main" val="3695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err="1"/>
              <a:t>Democratisation</a:t>
            </a:r>
            <a:r>
              <a:rPr lang="fr-BE" b="1" dirty="0"/>
              <a:t> of </a:t>
            </a:r>
            <a:r>
              <a:rPr lang="fr-BE" b="1" dirty="0" err="1"/>
              <a:t>access</a:t>
            </a:r>
            <a:r>
              <a:rPr lang="fr-BE" b="1" dirty="0"/>
              <a:t> to information via </a:t>
            </a:r>
            <a:r>
              <a:rPr lang="fr-BE" b="1" dirty="0" err="1" smtClean="0"/>
              <a:t>MOOCs</a:t>
            </a:r>
            <a:r>
              <a:rPr lang="fr-BE" b="1" dirty="0"/>
              <a:t/>
            </a:r>
            <a:br>
              <a:rPr lang="fr-BE" b="1" dirty="0"/>
            </a:b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1895"/>
            <a:ext cx="8229600" cy="3363248"/>
          </a:xfrm>
        </p:spPr>
      </p:pic>
      <p:sp>
        <p:nvSpPr>
          <p:cNvPr id="3" name="TextBox 2"/>
          <p:cNvSpPr txBox="1"/>
          <p:nvPr/>
        </p:nvSpPr>
        <p:spPr>
          <a:xfrm>
            <a:off x="457200" y="1173126"/>
            <a:ext cx="798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 </a:t>
            </a:r>
            <a:r>
              <a:rPr lang="en-GB" b="1" dirty="0" smtClean="0"/>
              <a:t>2016, </a:t>
            </a:r>
            <a:r>
              <a:rPr lang="en-GB" b="1" dirty="0"/>
              <a:t>2,600+ new courses </a:t>
            </a:r>
            <a:r>
              <a:rPr lang="en-GB" b="1" dirty="0" smtClean="0"/>
              <a:t>were </a:t>
            </a:r>
            <a:r>
              <a:rPr lang="en-GB" b="1" dirty="0"/>
              <a:t>announced, taking the total number of courses to 6,850 from over 700 </a:t>
            </a:r>
            <a:r>
              <a:rPr lang="en-GB" b="1" dirty="0" smtClean="0"/>
              <a:t>universities;</a:t>
            </a:r>
          </a:p>
          <a:p>
            <a:endParaRPr lang="en-GB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57200" y="5198859"/>
            <a:ext cx="798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In the </a:t>
            </a:r>
            <a:r>
              <a:rPr lang="fr-BE" b="1" dirty="0" err="1"/>
              <a:t>past</a:t>
            </a:r>
            <a:r>
              <a:rPr lang="fr-BE" b="1" dirty="0"/>
              <a:t> </a:t>
            </a:r>
            <a:r>
              <a:rPr lang="fr-BE" b="1" dirty="0" err="1"/>
              <a:t>three</a:t>
            </a:r>
            <a:r>
              <a:rPr lang="fr-BE" b="1" dirty="0"/>
              <a:t> </a:t>
            </a:r>
            <a:r>
              <a:rPr lang="fr-BE" b="1" dirty="0" err="1"/>
              <a:t>months</a:t>
            </a:r>
            <a:r>
              <a:rPr lang="fr-BE" b="1" dirty="0"/>
              <a:t> </a:t>
            </a:r>
            <a:r>
              <a:rPr lang="fr-BE" b="1" dirty="0" err="1"/>
              <a:t>alone</a:t>
            </a:r>
            <a:r>
              <a:rPr lang="fr-BE" b="1" dirty="0"/>
              <a:t>, over 200 </a:t>
            </a:r>
            <a:r>
              <a:rPr lang="fr-BE" b="1" dirty="0" err="1"/>
              <a:t>universites</a:t>
            </a:r>
            <a:r>
              <a:rPr lang="fr-BE" b="1" dirty="0"/>
              <a:t> have </a:t>
            </a:r>
            <a:r>
              <a:rPr lang="fr-BE" b="1" dirty="0" err="1"/>
              <a:t>announced</a:t>
            </a:r>
            <a:r>
              <a:rPr lang="fr-BE" b="1" dirty="0"/>
              <a:t> 600 free online courses!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976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/>
              <a:t>Is </a:t>
            </a:r>
            <a:r>
              <a:rPr lang="fr-BE" b="1" dirty="0" err="1" smtClean="0"/>
              <a:t>academic</a:t>
            </a:r>
            <a:r>
              <a:rPr lang="fr-BE" b="1" dirty="0" smtClean="0"/>
              <a:t> </a:t>
            </a:r>
            <a:r>
              <a:rPr lang="fr-BE" b="1" dirty="0" err="1"/>
              <a:t>achievement</a:t>
            </a:r>
            <a:r>
              <a:rPr lang="fr-BE" b="1" dirty="0"/>
              <a:t> a </a:t>
            </a:r>
            <a:r>
              <a:rPr lang="fr-BE" b="1" dirty="0" err="1"/>
              <a:t>predictor</a:t>
            </a:r>
            <a:r>
              <a:rPr lang="fr-BE" b="1" dirty="0"/>
              <a:t> of </a:t>
            </a:r>
            <a:r>
              <a:rPr lang="fr-BE" b="1" dirty="0" err="1"/>
              <a:t>success</a:t>
            </a:r>
            <a:r>
              <a:rPr lang="fr-BE" b="1" dirty="0"/>
              <a:t>?</a:t>
            </a:r>
            <a:r>
              <a:rPr lang="en-GB" b="1" dirty="0"/>
              <a:t/>
            </a:r>
            <a:br>
              <a:rPr lang="en-GB" b="1" dirty="0"/>
            </a:br>
            <a:endParaRPr lang="en-GB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103" y="1433945"/>
            <a:ext cx="5395877" cy="42164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1" y="1119579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/>
              <a:t>Challenges and impact </a:t>
            </a:r>
            <a:r>
              <a:rPr lang="fr-BE" sz="4000" b="1" dirty="0"/>
              <a:t>on the </a:t>
            </a:r>
            <a:r>
              <a:rPr lang="fr-BE" sz="4000" b="1" dirty="0" err="1"/>
              <a:t>testing</a:t>
            </a:r>
            <a:r>
              <a:rPr lang="fr-BE" sz="4000" b="1" dirty="0"/>
              <a:t> </a:t>
            </a:r>
            <a:r>
              <a:rPr lang="fr-BE" sz="4000" b="1" dirty="0" err="1" smtClean="0"/>
              <a:t>community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345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3233"/>
            <a:ext cx="8229600" cy="4216400"/>
          </a:xfrm>
        </p:spPr>
        <p:txBody>
          <a:bodyPr>
            <a:noAutofit/>
          </a:bodyPr>
          <a:lstStyle/>
          <a:p>
            <a:r>
              <a:rPr lang="fr-BE" sz="3200" b="1" dirty="0" smtClean="0"/>
              <a:t>For </a:t>
            </a:r>
            <a:r>
              <a:rPr lang="fr-BE" sz="3200" b="1" dirty="0" err="1" smtClean="0"/>
              <a:t>Schools</a:t>
            </a:r>
            <a:endParaRPr lang="fr-BE" sz="3200" b="1" dirty="0" smtClean="0"/>
          </a:p>
          <a:p>
            <a:endParaRPr lang="fr-BE" sz="2000" b="1" dirty="0" smtClean="0"/>
          </a:p>
          <a:p>
            <a:pPr marL="342900" indent="-342900">
              <a:buFontTx/>
              <a:buChar char="-"/>
            </a:pPr>
            <a:r>
              <a:rPr lang="fr-BE" sz="2000" dirty="0" smtClean="0"/>
              <a:t>Individualisation of the </a:t>
            </a:r>
            <a:r>
              <a:rPr lang="fr-BE" sz="2000" dirty="0" err="1" smtClean="0"/>
              <a:t>learning</a:t>
            </a:r>
            <a:r>
              <a:rPr lang="fr-BE" sz="2000" dirty="0" smtClean="0"/>
              <a:t> </a:t>
            </a:r>
            <a:r>
              <a:rPr lang="fr-BE" sz="2000" dirty="0" err="1" smtClean="0"/>
              <a:t>experience</a:t>
            </a:r>
            <a:endParaRPr lang="fr-BE" sz="2000" dirty="0" smtClean="0"/>
          </a:p>
          <a:p>
            <a:pPr marL="342900" indent="-342900">
              <a:buFontTx/>
              <a:buChar char="-"/>
            </a:pPr>
            <a:r>
              <a:rPr lang="fr-BE" sz="2000" dirty="0" err="1" smtClean="0"/>
              <a:t>Technology</a:t>
            </a:r>
            <a:r>
              <a:rPr lang="fr-BE" sz="2000" dirty="0" smtClean="0"/>
              <a:t> as the main </a:t>
            </a:r>
            <a:r>
              <a:rPr lang="fr-BE" sz="2000" dirty="0" err="1" smtClean="0"/>
              <a:t>vehicle</a:t>
            </a:r>
            <a:r>
              <a:rPr lang="fr-BE" sz="2000" dirty="0" smtClean="0"/>
              <a:t> for </a:t>
            </a:r>
            <a:r>
              <a:rPr lang="fr-BE" sz="2000" dirty="0" err="1" smtClean="0"/>
              <a:t>learning</a:t>
            </a:r>
            <a:endParaRPr lang="fr-BE" sz="2000" dirty="0" smtClean="0"/>
          </a:p>
          <a:p>
            <a:pPr marL="342900" indent="-342900">
              <a:buFontTx/>
              <a:buChar char="-"/>
            </a:pPr>
            <a:r>
              <a:rPr lang="fr-BE" sz="2000" dirty="0" smtClean="0"/>
              <a:t>Teacher as coach and guide, not </a:t>
            </a:r>
            <a:r>
              <a:rPr lang="fr-BE" sz="2000" dirty="0" err="1" smtClean="0"/>
              <a:t>disseminator</a:t>
            </a:r>
            <a:r>
              <a:rPr lang="fr-BE" sz="2000" dirty="0" smtClean="0"/>
              <a:t> of information</a:t>
            </a:r>
          </a:p>
          <a:p>
            <a:pPr marL="342900" indent="-342900">
              <a:buFontTx/>
              <a:buChar char="-"/>
            </a:pPr>
            <a:r>
              <a:rPr lang="fr-BE" sz="2000" dirty="0" err="1" smtClean="0"/>
              <a:t>Testing</a:t>
            </a:r>
            <a:r>
              <a:rPr lang="fr-BE" sz="2000" dirty="0" smtClean="0"/>
              <a:t> </a:t>
            </a:r>
            <a:r>
              <a:rPr lang="fr-BE" sz="2000" dirty="0" err="1" smtClean="0"/>
              <a:t>will</a:t>
            </a:r>
            <a:r>
              <a:rPr lang="fr-BE" sz="2000" dirty="0" smtClean="0"/>
              <a:t> </a:t>
            </a:r>
            <a:r>
              <a:rPr lang="fr-BE" sz="2000" dirty="0" err="1" smtClean="0"/>
              <a:t>be</a:t>
            </a:r>
            <a:r>
              <a:rPr lang="fr-BE" sz="2000" dirty="0" smtClean="0"/>
              <a:t> </a:t>
            </a:r>
            <a:r>
              <a:rPr lang="fr-BE" sz="2000" dirty="0" err="1" smtClean="0"/>
              <a:t>embedded</a:t>
            </a:r>
            <a:r>
              <a:rPr lang="fr-BE" sz="2000" dirty="0" smtClean="0"/>
              <a:t> in the </a:t>
            </a:r>
            <a:r>
              <a:rPr lang="fr-BE" sz="2000" dirty="0" err="1" smtClean="0"/>
              <a:t>learning</a:t>
            </a:r>
            <a:r>
              <a:rPr lang="fr-BE" sz="2000" dirty="0" smtClean="0"/>
              <a:t> </a:t>
            </a:r>
            <a:r>
              <a:rPr lang="fr-BE" sz="2000" dirty="0" err="1" smtClean="0"/>
              <a:t>process</a:t>
            </a:r>
            <a:r>
              <a:rPr lang="fr-BE" sz="2000" dirty="0" smtClean="0"/>
              <a:t>, </a:t>
            </a:r>
            <a:r>
              <a:rPr lang="fr-BE" sz="2000" dirty="0" err="1" smtClean="0"/>
              <a:t>rather</a:t>
            </a:r>
            <a:r>
              <a:rPr lang="fr-BE" sz="2000" dirty="0" smtClean="0"/>
              <a:t> </a:t>
            </a:r>
            <a:r>
              <a:rPr lang="fr-BE" sz="2000" dirty="0" err="1" smtClean="0"/>
              <a:t>than</a:t>
            </a:r>
            <a:r>
              <a:rPr lang="fr-BE" sz="2000" dirty="0" smtClean="0"/>
              <a:t> a memory test at the end</a:t>
            </a:r>
          </a:p>
          <a:p>
            <a:pPr marL="342900" indent="-342900">
              <a:buFontTx/>
              <a:buChar char="-"/>
            </a:pPr>
            <a:endParaRPr lang="en-GB" sz="2000" dirty="0" smtClean="0"/>
          </a:p>
          <a:p>
            <a:r>
              <a:rPr lang="fr-BE" sz="3200" b="1" dirty="0" smtClean="0"/>
              <a:t>For </a:t>
            </a:r>
            <a:r>
              <a:rPr lang="fr-BE" sz="3200" b="1" dirty="0" err="1" smtClean="0"/>
              <a:t>higher</a:t>
            </a:r>
            <a:r>
              <a:rPr lang="fr-BE" sz="3200" b="1" dirty="0" smtClean="0"/>
              <a:t> </a:t>
            </a:r>
            <a:r>
              <a:rPr lang="fr-BE" sz="3200" b="1" dirty="0" err="1" smtClean="0"/>
              <a:t>education</a:t>
            </a:r>
            <a:endParaRPr lang="fr-BE" sz="3200" b="1" dirty="0" smtClean="0"/>
          </a:p>
          <a:p>
            <a:endParaRPr lang="fr-BE" sz="2000" b="1" dirty="0" smtClean="0"/>
          </a:p>
          <a:p>
            <a:r>
              <a:rPr lang="fr-BE" sz="2000" dirty="0" smtClean="0"/>
              <a:t>-    </a:t>
            </a:r>
            <a:r>
              <a:rPr lang="fr-BE" sz="2000" dirty="0" err="1" smtClean="0"/>
              <a:t>Consumerisation</a:t>
            </a:r>
            <a:r>
              <a:rPr lang="fr-BE" sz="2000" dirty="0" smtClean="0"/>
              <a:t> of </a:t>
            </a:r>
            <a:r>
              <a:rPr lang="fr-BE" sz="2000" dirty="0" err="1" smtClean="0"/>
              <a:t>higher</a:t>
            </a:r>
            <a:r>
              <a:rPr lang="fr-BE" sz="2000" dirty="0" smtClean="0"/>
              <a:t> </a:t>
            </a:r>
            <a:r>
              <a:rPr lang="fr-BE" sz="2000" dirty="0" err="1" smtClean="0"/>
              <a:t>education</a:t>
            </a:r>
            <a:endParaRPr lang="fr-BE" sz="2000" dirty="0" smtClean="0"/>
          </a:p>
          <a:p>
            <a:pPr marL="342900" indent="-342900">
              <a:buFontTx/>
              <a:buChar char="-"/>
            </a:pPr>
            <a:r>
              <a:rPr lang="fr-BE" sz="2000" dirty="0" smtClean="0"/>
              <a:t>Rapid </a:t>
            </a:r>
            <a:r>
              <a:rPr lang="fr-BE" sz="2000" dirty="0" err="1" smtClean="0"/>
              <a:t>growth</a:t>
            </a:r>
            <a:r>
              <a:rPr lang="fr-BE" sz="2000" dirty="0" smtClean="0"/>
              <a:t> of </a:t>
            </a:r>
            <a:r>
              <a:rPr lang="fr-BE" sz="2000" dirty="0" err="1" smtClean="0"/>
              <a:t>MOOCs</a:t>
            </a:r>
            <a:endParaRPr lang="fr-BE" sz="2000" dirty="0" smtClean="0"/>
          </a:p>
          <a:p>
            <a:pPr marL="342900" indent="-342900">
              <a:buFontTx/>
              <a:buChar char="-"/>
            </a:pPr>
            <a:r>
              <a:rPr lang="fr-BE" sz="2000" dirty="0" smtClean="0"/>
              <a:t>Major </a:t>
            </a:r>
            <a:r>
              <a:rPr lang="fr-BE" sz="2000" dirty="0" err="1" smtClean="0"/>
              <a:t>opportunity</a:t>
            </a:r>
            <a:r>
              <a:rPr lang="fr-BE" sz="2000" dirty="0" smtClean="0"/>
              <a:t> for </a:t>
            </a:r>
            <a:r>
              <a:rPr lang="fr-BE" sz="2000" dirty="0" err="1" smtClean="0"/>
              <a:t>certifying</a:t>
            </a:r>
            <a:r>
              <a:rPr lang="fr-BE" sz="2000" dirty="0" smtClean="0"/>
              <a:t> </a:t>
            </a:r>
            <a:r>
              <a:rPr lang="fr-BE" sz="2000" dirty="0" err="1" smtClean="0"/>
              <a:t>what</a:t>
            </a:r>
            <a:r>
              <a:rPr lang="fr-BE" sz="2000" dirty="0" smtClean="0"/>
              <a:t> </a:t>
            </a:r>
            <a:r>
              <a:rPr lang="fr-BE" sz="2000" dirty="0" err="1" smtClean="0"/>
              <a:t>knowledge</a:t>
            </a:r>
            <a:r>
              <a:rPr lang="fr-BE" sz="2000" dirty="0" smtClean="0"/>
              <a:t>/</a:t>
            </a:r>
            <a:r>
              <a:rPr lang="fr-BE" sz="2000" dirty="0" err="1" smtClean="0"/>
              <a:t>skills</a:t>
            </a:r>
            <a:r>
              <a:rPr lang="fr-BE" sz="2000" dirty="0" smtClean="0"/>
              <a:t> have been </a:t>
            </a:r>
            <a:r>
              <a:rPr lang="fr-BE" sz="2000" dirty="0" err="1" smtClean="0"/>
              <a:t>acquired</a:t>
            </a:r>
            <a:r>
              <a:rPr lang="fr-BE" sz="2000" dirty="0" smtClean="0"/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5145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0934"/>
            <a:ext cx="8229600" cy="1143000"/>
          </a:xfrm>
        </p:spPr>
        <p:txBody>
          <a:bodyPr/>
          <a:lstStyle/>
          <a:p>
            <a:r>
              <a:rPr lang="fr-BE" b="1" dirty="0" smtClean="0"/>
              <a:t>WORKPLACE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07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 smtClean="0">
                <a:solidFill>
                  <a:schemeClr val="accent1"/>
                </a:solidFill>
              </a:rPr>
              <a:t>About EPSO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903413"/>
            <a:ext cx="8229600" cy="42227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altLang="en-US" b="1" dirty="0" smtClean="0">
                <a:solidFill>
                  <a:schemeClr val="accent1"/>
                </a:solidFill>
                <a:latin typeface="Myriad Pro Bold"/>
              </a:rPr>
              <a:t>10 </a:t>
            </a:r>
            <a:r>
              <a:rPr lang="en-GB" altLang="en-US" dirty="0" smtClean="0">
                <a:solidFill>
                  <a:schemeClr val="accent1"/>
                </a:solidFill>
                <a:latin typeface="Myriad Pro Bold"/>
              </a:rPr>
              <a:t>EU Institutions and many EU Agencies</a:t>
            </a:r>
          </a:p>
          <a:p>
            <a:pPr>
              <a:spcAft>
                <a:spcPts val="1200"/>
              </a:spcAft>
            </a:pPr>
            <a:r>
              <a:rPr lang="en-GB" altLang="en-US" b="1" dirty="0" smtClean="0">
                <a:solidFill>
                  <a:schemeClr val="accent1"/>
                </a:solidFill>
                <a:latin typeface="Myriad Pro Bold"/>
              </a:rPr>
              <a:t>28</a:t>
            </a:r>
            <a:r>
              <a:rPr lang="en-GB" altLang="en-US" dirty="0" smtClean="0">
                <a:solidFill>
                  <a:schemeClr val="accent1"/>
                </a:solidFill>
                <a:latin typeface="Myriad Pro Bold"/>
              </a:rPr>
              <a:t> EU countries</a:t>
            </a:r>
          </a:p>
          <a:p>
            <a:pPr>
              <a:spcAft>
                <a:spcPts val="1200"/>
              </a:spcAft>
            </a:pPr>
            <a:r>
              <a:rPr lang="en-GB" altLang="en-US" b="1" dirty="0" smtClean="0">
                <a:solidFill>
                  <a:schemeClr val="accent1"/>
                </a:solidFill>
                <a:latin typeface="Myriad Pro Bold"/>
              </a:rPr>
              <a:t>24 </a:t>
            </a:r>
            <a:r>
              <a:rPr lang="en-GB" altLang="en-US" dirty="0" smtClean="0">
                <a:solidFill>
                  <a:schemeClr val="accent1"/>
                </a:solidFill>
                <a:latin typeface="Myriad Pro Bold"/>
              </a:rPr>
              <a:t>official languages</a:t>
            </a:r>
            <a:endParaRPr lang="en-GB" altLang="en-US" b="1" dirty="0" smtClean="0">
              <a:solidFill>
                <a:schemeClr val="accent1"/>
              </a:solidFill>
              <a:latin typeface="Myriad Pro Bold"/>
            </a:endParaRPr>
          </a:p>
          <a:p>
            <a:pPr>
              <a:spcAft>
                <a:spcPts val="1200"/>
              </a:spcAft>
            </a:pPr>
            <a:r>
              <a:rPr lang="en-GB" altLang="en-US" b="1" dirty="0" smtClean="0">
                <a:solidFill>
                  <a:schemeClr val="accent1"/>
                </a:solidFill>
                <a:latin typeface="Myriad Pro Bold"/>
              </a:rPr>
              <a:t>542,000 </a:t>
            </a:r>
            <a:r>
              <a:rPr lang="en-GB" altLang="en-US" dirty="0" smtClean="0">
                <a:solidFill>
                  <a:schemeClr val="accent1"/>
                </a:solidFill>
                <a:latin typeface="Myriad Pro Bold"/>
              </a:rPr>
              <a:t>applications since 2010</a:t>
            </a:r>
          </a:p>
          <a:p>
            <a:pPr>
              <a:spcAft>
                <a:spcPts val="1200"/>
              </a:spcAft>
            </a:pPr>
            <a:r>
              <a:rPr lang="fr-BE" altLang="en-US" b="1" dirty="0" smtClean="0">
                <a:solidFill>
                  <a:schemeClr val="accent1"/>
                </a:solidFill>
                <a:latin typeface="Myriad Pro Bold"/>
              </a:rPr>
              <a:t>7377 </a:t>
            </a:r>
            <a:r>
              <a:rPr lang="fr-BE" altLang="en-US" dirty="0" err="1" smtClean="0">
                <a:solidFill>
                  <a:schemeClr val="accent1"/>
                </a:solidFill>
                <a:latin typeface="Myriad Pro Bold"/>
              </a:rPr>
              <a:t>successful</a:t>
            </a:r>
            <a:r>
              <a:rPr lang="fr-BE" altLang="en-US" dirty="0" smtClean="0">
                <a:solidFill>
                  <a:schemeClr val="accent1"/>
                </a:solidFill>
                <a:latin typeface="Myriad Pro Bold"/>
              </a:rPr>
              <a:t> candidates </a:t>
            </a:r>
            <a:r>
              <a:rPr lang="fr-BE" altLang="en-US" dirty="0" err="1" smtClean="0">
                <a:solidFill>
                  <a:schemeClr val="accent1"/>
                </a:solidFill>
                <a:latin typeface="Myriad Pro Bold"/>
              </a:rPr>
              <a:t>since</a:t>
            </a:r>
            <a:r>
              <a:rPr lang="fr-BE" altLang="en-US" dirty="0" smtClean="0">
                <a:solidFill>
                  <a:schemeClr val="accent1"/>
                </a:solidFill>
                <a:latin typeface="Myriad Pro Bold"/>
              </a:rPr>
              <a:t> 2010</a:t>
            </a:r>
            <a:endParaRPr lang="en-GB" altLang="en-US" dirty="0" smtClean="0">
              <a:solidFill>
                <a:schemeClr val="accent1"/>
              </a:solidFill>
              <a:latin typeface="Myriad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6868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97" y="877124"/>
            <a:ext cx="6648450" cy="3810000"/>
          </a:xfrm>
        </p:spPr>
      </p:pic>
    </p:spTree>
    <p:extLst>
      <p:ext uri="{BB962C8B-B14F-4D97-AF65-F5344CB8AC3E}">
        <p14:creationId xmlns:p14="http://schemas.microsoft.com/office/powerpoint/2010/main" val="37188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 bwMode="auto">
          <a:xfrm>
            <a:off x="134471" y="1303804"/>
            <a:ext cx="72993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412" y="6279776"/>
            <a:ext cx="578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200" dirty="0">
                <a:latin typeface="Arial Hebrew" charset="-79"/>
                <a:ea typeface="Arial Hebrew" charset="-79"/>
                <a:cs typeface="Arial Hebrew" charset="-79"/>
              </a:rPr>
              <a:t>Source: Future of Jobs Report, World Economic Forum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Shift in Desired </a:t>
            </a:r>
            <a:r>
              <a:rPr lang="en-GB" b="1" dirty="0" smtClean="0"/>
              <a:t>Skills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42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3926" y="0"/>
            <a:ext cx="9140074" cy="5810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0374" y="1568619"/>
            <a:ext cx="23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200" dirty="0">
                <a:latin typeface="Arial Hebrew" charset="-79"/>
                <a:ea typeface="Arial Hebrew" charset="-79"/>
                <a:cs typeface="Arial Hebrew" charset="-79"/>
              </a:rPr>
              <a:t>Source: Manpower Group Talent Shortage Survey </a:t>
            </a:r>
            <a:r>
              <a:rPr lang="en-GB" altLang="en-US" sz="1200" dirty="0" smtClean="0">
                <a:latin typeface="Arial Hebrew" charset="-79"/>
                <a:ea typeface="Arial Hebrew" charset="-79"/>
                <a:cs typeface="Arial Hebrew" charset="-79"/>
              </a:rPr>
              <a:t>2016/2017</a:t>
            </a:r>
            <a:endParaRPr lang="en-GB" altLang="en-US" sz="1200" dirty="0"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/>
              <a:t>Challenges and impact </a:t>
            </a:r>
            <a:r>
              <a:rPr lang="fr-BE" sz="4000" b="1" dirty="0"/>
              <a:t>on the </a:t>
            </a:r>
            <a:r>
              <a:rPr lang="fr-BE" sz="4000" b="1" dirty="0" err="1"/>
              <a:t>testing</a:t>
            </a:r>
            <a:r>
              <a:rPr lang="fr-BE" sz="4000" b="1" dirty="0"/>
              <a:t> </a:t>
            </a:r>
            <a:r>
              <a:rPr lang="fr-BE" sz="4000" b="1" dirty="0" err="1" smtClean="0"/>
              <a:t>community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2556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18" y="436418"/>
            <a:ext cx="8229600" cy="4883727"/>
          </a:xfrm>
        </p:spPr>
        <p:txBody>
          <a:bodyPr>
            <a:normAutofit lnSpcReduction="10000"/>
          </a:bodyPr>
          <a:lstStyle/>
          <a:p>
            <a:endParaRPr lang="fr-BE" sz="3000" b="1" dirty="0" smtClean="0"/>
          </a:p>
          <a:p>
            <a:pPr marL="342900" indent="-342900">
              <a:buFontTx/>
              <a:buChar char="-"/>
            </a:pPr>
            <a:r>
              <a:rPr lang="fr-BE" sz="3200" dirty="0" smtClean="0"/>
              <a:t>Rapid </a:t>
            </a:r>
            <a:r>
              <a:rPr lang="fr-BE" sz="3200" dirty="0" err="1" smtClean="0"/>
              <a:t>technological</a:t>
            </a:r>
            <a:r>
              <a:rPr lang="fr-BE" sz="3200" dirty="0" smtClean="0"/>
              <a:t> and </a:t>
            </a:r>
            <a:r>
              <a:rPr lang="fr-BE" sz="3200" dirty="0" err="1" smtClean="0"/>
              <a:t>scientific</a:t>
            </a:r>
            <a:r>
              <a:rPr lang="fr-BE" sz="3200" dirty="0" smtClean="0"/>
              <a:t> </a:t>
            </a:r>
            <a:r>
              <a:rPr lang="fr-BE" sz="3200" dirty="0" err="1" smtClean="0"/>
              <a:t>progress</a:t>
            </a:r>
            <a:r>
              <a:rPr lang="fr-BE" sz="3200" dirty="0" smtClean="0"/>
              <a:t> </a:t>
            </a:r>
            <a:r>
              <a:rPr lang="fr-BE" sz="3200" dirty="0" err="1" smtClean="0"/>
              <a:t>means</a:t>
            </a:r>
            <a:r>
              <a:rPr lang="fr-BE" sz="3200" dirty="0" smtClean="0"/>
              <a:t> </a:t>
            </a:r>
            <a:r>
              <a:rPr lang="fr-BE" sz="3200" dirty="0" err="1" smtClean="0"/>
              <a:t>skills</a:t>
            </a:r>
            <a:r>
              <a:rPr lang="fr-BE" sz="3200" dirty="0" smtClean="0"/>
              <a:t> </a:t>
            </a:r>
            <a:r>
              <a:rPr lang="fr-BE" sz="3200" dirty="0" err="1" smtClean="0"/>
              <a:t>quickly</a:t>
            </a:r>
            <a:r>
              <a:rPr lang="fr-BE" sz="3200" dirty="0" smtClean="0"/>
              <a:t> </a:t>
            </a:r>
            <a:r>
              <a:rPr lang="fr-BE" sz="3200" dirty="0" err="1" smtClean="0"/>
              <a:t>become</a:t>
            </a:r>
            <a:r>
              <a:rPr lang="fr-BE" sz="3200" dirty="0" smtClean="0"/>
              <a:t> </a:t>
            </a:r>
            <a:r>
              <a:rPr lang="fr-BE" sz="3200" dirty="0" err="1" smtClean="0"/>
              <a:t>oudated</a:t>
            </a:r>
            <a:r>
              <a:rPr lang="fr-BE" sz="3200" dirty="0" smtClean="0"/>
              <a:t>;</a:t>
            </a:r>
          </a:p>
          <a:p>
            <a:pPr marL="342900" indent="-342900">
              <a:buFontTx/>
              <a:buChar char="-"/>
            </a:pPr>
            <a:endParaRPr lang="fr-BE" sz="3200" dirty="0" smtClean="0"/>
          </a:p>
          <a:p>
            <a:pPr marL="342900" indent="-342900">
              <a:buFontTx/>
              <a:buChar char="-"/>
            </a:pPr>
            <a:r>
              <a:rPr lang="fr-BE" sz="3200" dirty="0" err="1" smtClean="0"/>
              <a:t>Lifelong</a:t>
            </a:r>
            <a:r>
              <a:rPr lang="fr-BE" sz="3200" dirty="0" smtClean="0"/>
              <a:t> </a:t>
            </a:r>
            <a:r>
              <a:rPr lang="fr-BE" sz="3200" dirty="0" err="1" smtClean="0"/>
              <a:t>learning</a:t>
            </a:r>
            <a:r>
              <a:rPr lang="fr-BE" sz="3200" dirty="0" smtClean="0"/>
              <a:t> </a:t>
            </a:r>
            <a:r>
              <a:rPr lang="fr-BE" sz="3200" dirty="0" err="1" smtClean="0"/>
              <a:t>becomes</a:t>
            </a:r>
            <a:r>
              <a:rPr lang="fr-BE" sz="3200" dirty="0" smtClean="0"/>
              <a:t> a reality for </a:t>
            </a:r>
            <a:r>
              <a:rPr lang="fr-BE" sz="3200" dirty="0" err="1" smtClean="0"/>
              <a:t>most</a:t>
            </a:r>
            <a:r>
              <a:rPr lang="fr-BE" sz="3200" dirty="0" smtClean="0"/>
              <a:t>;</a:t>
            </a:r>
          </a:p>
          <a:p>
            <a:pPr marL="342900" indent="-342900">
              <a:buFontTx/>
              <a:buChar char="-"/>
            </a:pPr>
            <a:endParaRPr lang="fr-BE" sz="3200" dirty="0" smtClean="0"/>
          </a:p>
          <a:p>
            <a:pPr marL="342900" indent="-342900">
              <a:buFontTx/>
              <a:buChar char="-"/>
            </a:pPr>
            <a:r>
              <a:rPr lang="fr-BE" sz="3200" dirty="0" smtClean="0"/>
              <a:t>Major </a:t>
            </a:r>
            <a:r>
              <a:rPr lang="fr-BE" sz="3200" dirty="0" err="1" smtClean="0"/>
              <a:t>opportunity</a:t>
            </a:r>
            <a:r>
              <a:rPr lang="fr-BE" sz="3200" dirty="0" smtClean="0"/>
              <a:t> for </a:t>
            </a:r>
            <a:r>
              <a:rPr lang="fr-BE" sz="3200" dirty="0" err="1" smtClean="0"/>
              <a:t>re-testing</a:t>
            </a:r>
            <a:r>
              <a:rPr lang="fr-BE" sz="3200" dirty="0" smtClean="0"/>
              <a:t> and </a:t>
            </a:r>
            <a:r>
              <a:rPr lang="fr-BE" sz="3200" dirty="0" err="1" smtClean="0"/>
              <a:t>ongoing</a:t>
            </a:r>
            <a:r>
              <a:rPr lang="fr-BE" sz="3200" dirty="0" smtClean="0"/>
              <a:t> certification. </a:t>
            </a:r>
          </a:p>
          <a:p>
            <a:pPr marL="342900" indent="-342900">
              <a:buFontTx/>
              <a:buChar char="-"/>
            </a:pP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32307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7" y="792678"/>
            <a:ext cx="6738538" cy="4216400"/>
          </a:xfrm>
        </p:spPr>
      </p:pic>
    </p:spTree>
    <p:extLst>
      <p:ext uri="{BB962C8B-B14F-4D97-AF65-F5344CB8AC3E}">
        <p14:creationId xmlns:p14="http://schemas.microsoft.com/office/powerpoint/2010/main" val="41108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1427"/>
            <a:ext cx="8229600" cy="42164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fr-BE" sz="3200" dirty="0" err="1" smtClean="0"/>
              <a:t>Recruitment</a:t>
            </a:r>
            <a:r>
              <a:rPr lang="fr-BE" sz="3200" dirty="0" smtClean="0"/>
              <a:t> </a:t>
            </a:r>
            <a:r>
              <a:rPr lang="fr-BE" sz="3200" dirty="0" err="1"/>
              <a:t>based</a:t>
            </a:r>
            <a:r>
              <a:rPr lang="fr-BE" sz="3200" dirty="0"/>
              <a:t> on </a:t>
            </a:r>
            <a:r>
              <a:rPr lang="fr-BE" sz="3200" dirty="0" err="1"/>
              <a:t>skills</a:t>
            </a:r>
            <a:r>
              <a:rPr lang="fr-BE" sz="3200" dirty="0"/>
              <a:t> </a:t>
            </a:r>
            <a:r>
              <a:rPr lang="fr-BE" sz="3200" dirty="0" err="1"/>
              <a:t>rather</a:t>
            </a:r>
            <a:r>
              <a:rPr lang="fr-BE" sz="3200" dirty="0"/>
              <a:t> </a:t>
            </a:r>
            <a:r>
              <a:rPr lang="fr-BE" sz="3200" dirty="0" err="1"/>
              <a:t>than</a:t>
            </a:r>
            <a:r>
              <a:rPr lang="fr-BE" sz="3200" dirty="0"/>
              <a:t> </a:t>
            </a:r>
            <a:r>
              <a:rPr lang="fr-BE" sz="3200" dirty="0" err="1"/>
              <a:t>knowledge</a:t>
            </a:r>
            <a:r>
              <a:rPr lang="fr-BE" sz="3200" dirty="0"/>
              <a:t> and </a:t>
            </a:r>
            <a:r>
              <a:rPr lang="fr-BE" sz="3200" dirty="0" err="1"/>
              <a:t>diplomas</a:t>
            </a:r>
            <a:r>
              <a:rPr lang="fr-BE" sz="3200" dirty="0"/>
              <a:t> </a:t>
            </a:r>
            <a:endParaRPr lang="fr-BE" sz="3200" dirty="0" smtClean="0"/>
          </a:p>
          <a:p>
            <a:pPr marL="342900" indent="-342900">
              <a:buFontTx/>
              <a:buChar char="-"/>
            </a:pPr>
            <a:endParaRPr lang="fr-BE" sz="3200" dirty="0" smtClean="0"/>
          </a:p>
          <a:p>
            <a:pPr marL="342900" indent="-342900">
              <a:buFontTx/>
              <a:buChar char="-"/>
            </a:pPr>
            <a:r>
              <a:rPr lang="fr-BE" sz="3200" dirty="0" err="1" smtClean="0"/>
              <a:t>Ability</a:t>
            </a:r>
            <a:r>
              <a:rPr lang="fr-BE" sz="3200" dirty="0" smtClean="0"/>
              <a:t> </a:t>
            </a:r>
            <a:r>
              <a:rPr lang="fr-BE" sz="3200" dirty="0"/>
              <a:t>to </a:t>
            </a:r>
            <a:r>
              <a:rPr lang="fr-BE" sz="3200" dirty="0" err="1"/>
              <a:t>create</a:t>
            </a:r>
            <a:r>
              <a:rPr lang="fr-BE" sz="3200" dirty="0"/>
              <a:t> immersive </a:t>
            </a:r>
            <a:r>
              <a:rPr lang="fr-BE" sz="3200" dirty="0" err="1"/>
              <a:t>experience-based</a:t>
            </a:r>
            <a:r>
              <a:rPr lang="fr-BE" sz="3200" dirty="0"/>
              <a:t> </a:t>
            </a:r>
            <a:r>
              <a:rPr lang="fr-BE" sz="3200" dirty="0" err="1"/>
              <a:t>assessment</a:t>
            </a:r>
            <a:r>
              <a:rPr lang="fr-BE" sz="3200" dirty="0"/>
              <a:t>, </a:t>
            </a:r>
            <a:r>
              <a:rPr lang="fr-BE" sz="3200" dirty="0" err="1"/>
              <a:t>simulating</a:t>
            </a:r>
            <a:r>
              <a:rPr lang="fr-BE" sz="3200" dirty="0"/>
              <a:t> the </a:t>
            </a:r>
            <a:r>
              <a:rPr lang="fr-BE" sz="3200" dirty="0" err="1"/>
              <a:t>working</a:t>
            </a:r>
            <a:r>
              <a:rPr lang="fr-BE" sz="3200" dirty="0"/>
              <a:t> </a:t>
            </a:r>
            <a:r>
              <a:rPr lang="fr-BE" sz="3200" dirty="0" err="1"/>
              <a:t>environment</a:t>
            </a:r>
            <a:r>
              <a:rPr lang="fr-BE" sz="3200" dirty="0"/>
              <a:t> and </a:t>
            </a:r>
            <a:r>
              <a:rPr lang="fr-BE" sz="3200" dirty="0" err="1"/>
              <a:t>testing</a:t>
            </a:r>
            <a:r>
              <a:rPr lang="fr-BE" sz="3200" dirty="0"/>
              <a:t> </a:t>
            </a:r>
            <a:r>
              <a:rPr lang="fr-BE" sz="3200" dirty="0" err="1"/>
              <a:t>knowledge</a:t>
            </a:r>
            <a:r>
              <a:rPr lang="fr-BE" sz="3200" dirty="0"/>
              <a:t>, </a:t>
            </a:r>
            <a:r>
              <a:rPr lang="fr-BE" sz="3200" dirty="0" err="1"/>
              <a:t>competences</a:t>
            </a:r>
            <a:r>
              <a:rPr lang="fr-BE" sz="3200" dirty="0"/>
              <a:t> and soft </a:t>
            </a:r>
            <a:r>
              <a:rPr lang="fr-BE" sz="3200" dirty="0" err="1"/>
              <a:t>skills</a:t>
            </a:r>
            <a:r>
              <a:rPr lang="fr-BE" sz="3200" dirty="0"/>
              <a:t> in </a:t>
            </a:r>
            <a:r>
              <a:rPr lang="fr-BE" sz="3200" dirty="0" err="1" smtClean="0"/>
              <a:t>parallel</a:t>
            </a:r>
            <a:r>
              <a:rPr lang="fr-BE" sz="3200" dirty="0" smtClean="0"/>
              <a:t>;</a:t>
            </a:r>
          </a:p>
          <a:p>
            <a:pPr marL="342900" indent="-342900">
              <a:buFontTx/>
              <a:buChar char="-"/>
            </a:pPr>
            <a:endParaRPr lang="fr-BE" sz="3200" dirty="0"/>
          </a:p>
          <a:p>
            <a:pPr marL="342900" indent="-342900">
              <a:buFontTx/>
              <a:buChar char="-"/>
            </a:pPr>
            <a:r>
              <a:rPr lang="fr-BE" sz="3200" dirty="0"/>
              <a:t>Use of computer-</a:t>
            </a:r>
            <a:r>
              <a:rPr lang="fr-BE" sz="3200" dirty="0" err="1"/>
              <a:t>based</a:t>
            </a:r>
            <a:r>
              <a:rPr lang="fr-BE" sz="3200" dirty="0"/>
              <a:t> and internet-</a:t>
            </a:r>
            <a:r>
              <a:rPr lang="fr-BE" sz="3200" dirty="0" err="1"/>
              <a:t>based</a:t>
            </a:r>
            <a:r>
              <a:rPr lang="fr-BE" sz="3200" dirty="0"/>
              <a:t> </a:t>
            </a:r>
            <a:r>
              <a:rPr lang="fr-BE" sz="3200" dirty="0" err="1"/>
              <a:t>testing</a:t>
            </a:r>
            <a:r>
              <a:rPr lang="fr-BE" sz="3200" dirty="0"/>
              <a:t> to drive down </a:t>
            </a:r>
            <a:r>
              <a:rPr lang="fr-BE" sz="3200" dirty="0" err="1"/>
              <a:t>cost</a:t>
            </a:r>
            <a:r>
              <a:rPr lang="fr-BE" sz="3200" dirty="0"/>
              <a:t>.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153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2197"/>
            <a:ext cx="8229600" cy="1143000"/>
          </a:xfrm>
        </p:spPr>
        <p:txBody>
          <a:bodyPr>
            <a:noAutofit/>
          </a:bodyPr>
          <a:lstStyle/>
          <a:p>
            <a:r>
              <a:rPr lang="fr-BE" sz="4000" b="1" dirty="0" smtClean="0"/>
              <a:t>Challenges in Civil Service </a:t>
            </a:r>
            <a:br>
              <a:rPr lang="fr-BE" sz="4000" b="1" dirty="0" smtClean="0"/>
            </a:br>
            <a:r>
              <a:rPr lang="fr-BE" sz="4000" b="1" dirty="0"/>
              <a:t/>
            </a:r>
            <a:br>
              <a:rPr lang="fr-BE" sz="4000" b="1" dirty="0"/>
            </a:br>
            <a:r>
              <a:rPr lang="fr-BE" sz="4000" b="1" dirty="0" smtClean="0"/>
              <a:t> EUROPE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676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>
                <a:latin typeface="Myriad Pro"/>
              </a:rPr>
              <a:t>OECD report</a:t>
            </a:r>
            <a:br>
              <a:rPr lang="fr-BE" b="1" dirty="0" smtClean="0">
                <a:latin typeface="Myriad Pro"/>
              </a:rPr>
            </a:br>
            <a:r>
              <a:rPr lang="fr-BE" b="1" dirty="0" err="1" smtClean="0">
                <a:latin typeface="Myriad Pro"/>
              </a:rPr>
              <a:t>Skills</a:t>
            </a:r>
            <a:r>
              <a:rPr lang="fr-BE" b="1" dirty="0" smtClean="0">
                <a:latin typeface="Myriad Pro"/>
              </a:rPr>
              <a:t> for a High </a:t>
            </a:r>
            <a:r>
              <a:rPr lang="fr-BE" b="1" dirty="0" err="1" smtClean="0">
                <a:latin typeface="Myriad Pro"/>
              </a:rPr>
              <a:t>Performing</a:t>
            </a:r>
            <a:r>
              <a:rPr lang="fr-BE" b="1" dirty="0" smtClean="0">
                <a:latin typeface="Myriad Pro"/>
              </a:rPr>
              <a:t> Civil Service</a:t>
            </a:r>
            <a:endParaRPr lang="en-GB" b="1" dirty="0">
              <a:latin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 err="1" smtClean="0">
                <a:latin typeface="Myriad Pro"/>
              </a:rPr>
              <a:t>Skills</a:t>
            </a:r>
            <a:r>
              <a:rPr lang="fr-BE" b="1" dirty="0" smtClean="0">
                <a:latin typeface="Myriad Pro"/>
              </a:rPr>
              <a:t> </a:t>
            </a:r>
            <a:r>
              <a:rPr lang="fr-BE" b="1" dirty="0" err="1" smtClean="0">
                <a:latin typeface="Myriad Pro"/>
              </a:rPr>
              <a:t>required</a:t>
            </a:r>
            <a:r>
              <a:rPr lang="fr-BE" b="1" dirty="0" smtClean="0">
                <a:latin typeface="Myriad Pro"/>
              </a:rPr>
              <a:t> in four areas:</a:t>
            </a:r>
          </a:p>
          <a:p>
            <a:endParaRPr lang="fr-BE" b="1" dirty="0" smtClean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latin typeface="Myriad Pro"/>
              </a:rPr>
              <a:t>Policy </a:t>
            </a:r>
            <a:r>
              <a:rPr lang="fr-BE" dirty="0" err="1" smtClean="0">
                <a:latin typeface="Myriad Pro"/>
              </a:rPr>
              <a:t>analysis</a:t>
            </a:r>
            <a:r>
              <a:rPr lang="fr-BE" dirty="0" smtClean="0">
                <a:latin typeface="Myriad Pro"/>
              </a:rPr>
              <a:t> and </a:t>
            </a:r>
            <a:r>
              <a:rPr lang="fr-BE" dirty="0" err="1" smtClean="0">
                <a:latin typeface="Myriad Pro"/>
              </a:rPr>
              <a:t>advice</a:t>
            </a:r>
            <a:r>
              <a:rPr lang="fr-BE" dirty="0" smtClean="0">
                <a:latin typeface="Myriad Pro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latin typeface="Myriad Pro"/>
              </a:rPr>
              <a:t>Service </a:t>
            </a:r>
            <a:r>
              <a:rPr lang="fr-BE" dirty="0" err="1" smtClean="0">
                <a:latin typeface="Myriad Pro"/>
              </a:rPr>
              <a:t>delivery</a:t>
            </a:r>
            <a:r>
              <a:rPr lang="fr-BE" dirty="0" smtClean="0">
                <a:latin typeface="Myriad Pro"/>
              </a:rPr>
              <a:t> and </a:t>
            </a:r>
            <a:r>
              <a:rPr lang="fr-BE" dirty="0" err="1" smtClean="0">
                <a:latin typeface="Myriad Pro"/>
              </a:rPr>
              <a:t>citizen</a:t>
            </a:r>
            <a:r>
              <a:rPr lang="fr-BE" dirty="0" smtClean="0">
                <a:latin typeface="Myriad Pro"/>
              </a:rPr>
              <a:t> engagement;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Commissioning</a:t>
            </a:r>
            <a:r>
              <a:rPr lang="fr-BE" dirty="0" smtClean="0">
                <a:latin typeface="Myriad Pro"/>
              </a:rPr>
              <a:t> and </a:t>
            </a:r>
            <a:r>
              <a:rPr lang="fr-BE" dirty="0" err="1" smtClean="0">
                <a:latin typeface="Myriad Pro"/>
              </a:rPr>
              <a:t>contracting</a:t>
            </a:r>
            <a:r>
              <a:rPr lang="fr-BE" dirty="0" smtClean="0">
                <a:latin typeface="Myriad Pro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Managing</a:t>
            </a:r>
            <a:r>
              <a:rPr lang="fr-BE" dirty="0" smtClean="0">
                <a:latin typeface="Myriad Pro"/>
              </a:rPr>
              <a:t> networks.</a:t>
            </a:r>
            <a:endParaRPr lang="en-GB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1691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>
                <a:latin typeface="Myriad Pro"/>
              </a:rPr>
              <a:t>OECD report</a:t>
            </a:r>
            <a:br>
              <a:rPr lang="fr-BE" b="1" dirty="0">
                <a:latin typeface="Myriad Pro"/>
              </a:rPr>
            </a:br>
            <a:r>
              <a:rPr lang="fr-BE" b="1" dirty="0" err="1">
                <a:latin typeface="Myriad Pro"/>
              </a:rPr>
              <a:t>Skills</a:t>
            </a:r>
            <a:r>
              <a:rPr lang="fr-BE" b="1" dirty="0">
                <a:latin typeface="Myriad Pro"/>
              </a:rPr>
              <a:t> for a High </a:t>
            </a:r>
            <a:r>
              <a:rPr lang="fr-BE" b="1" dirty="0" err="1">
                <a:latin typeface="Myriad Pro"/>
              </a:rPr>
              <a:t>Performing</a:t>
            </a:r>
            <a:r>
              <a:rPr lang="fr-BE" b="1" dirty="0">
                <a:latin typeface="Myriad Pro"/>
              </a:rPr>
              <a:t> Civil Service</a:t>
            </a:r>
            <a:endParaRPr lang="en-GB" dirty="0">
              <a:latin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51"/>
            <a:ext cx="8229600" cy="4216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latin typeface="Myriad Pro"/>
              </a:rPr>
              <a:t>Civil servants </a:t>
            </a:r>
            <a:r>
              <a:rPr lang="fr-BE" dirty="0" err="1" smtClean="0">
                <a:latin typeface="Myriad Pro"/>
              </a:rPr>
              <a:t>will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require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generic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skills</a:t>
            </a:r>
            <a:r>
              <a:rPr lang="fr-BE" dirty="0" smtClean="0">
                <a:latin typeface="Myriad Pro"/>
              </a:rPr>
              <a:t> as </a:t>
            </a:r>
            <a:r>
              <a:rPr lang="fr-BE" dirty="0" err="1" smtClean="0">
                <a:latin typeface="Myriad Pro"/>
              </a:rPr>
              <a:t>well</a:t>
            </a:r>
            <a:r>
              <a:rPr lang="fr-BE" dirty="0" smtClean="0">
                <a:latin typeface="Myriad Pro"/>
              </a:rPr>
              <a:t> as </a:t>
            </a:r>
            <a:r>
              <a:rPr lang="fr-BE" dirty="0" err="1" smtClean="0">
                <a:latin typeface="Myriad Pro"/>
              </a:rPr>
              <a:t>technical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skills</a:t>
            </a:r>
            <a:r>
              <a:rPr lang="fr-BE" dirty="0" smtClean="0">
                <a:latin typeface="Myriad Pro"/>
              </a:rPr>
              <a:t> – </a:t>
            </a:r>
            <a:r>
              <a:rPr lang="fr-BE" dirty="0" err="1" smtClean="0">
                <a:latin typeface="Myriad Pro"/>
              </a:rPr>
              <a:t>particularly</a:t>
            </a:r>
            <a:r>
              <a:rPr lang="fr-BE" dirty="0" smtClean="0">
                <a:latin typeface="Myriad Pro"/>
              </a:rPr>
              <a:t> in </a:t>
            </a:r>
            <a:r>
              <a:rPr lang="fr-BE" dirty="0" err="1" smtClean="0">
                <a:latin typeface="Myriad Pro"/>
              </a:rPr>
              <a:t>communciation</a:t>
            </a:r>
            <a:r>
              <a:rPr lang="fr-BE" dirty="0" smtClean="0">
                <a:latin typeface="Myriad Pro"/>
              </a:rPr>
              <a:t>, digital </a:t>
            </a:r>
            <a:r>
              <a:rPr lang="fr-BE" dirty="0" err="1" smtClean="0">
                <a:latin typeface="Myriad Pro"/>
              </a:rPr>
              <a:t>literacy</a:t>
            </a:r>
            <a:r>
              <a:rPr lang="fr-BE" dirty="0" smtClean="0">
                <a:latin typeface="Myriad Pro"/>
              </a:rPr>
              <a:t> and </a:t>
            </a:r>
            <a:r>
              <a:rPr lang="fr-BE" dirty="0" err="1" smtClean="0">
                <a:latin typeface="Myriad Pro"/>
              </a:rPr>
              <a:t>interpersonal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skills</a:t>
            </a:r>
            <a:r>
              <a:rPr lang="fr-BE" dirty="0" smtClean="0">
                <a:latin typeface="Myriad Pro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 smtClean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We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need</a:t>
            </a:r>
            <a:r>
              <a:rPr lang="fr-BE" dirty="0" smtClean="0">
                <a:latin typeface="Myriad Pro"/>
              </a:rPr>
              <a:t> to </a:t>
            </a:r>
            <a:r>
              <a:rPr lang="fr-BE" dirty="0" err="1" smtClean="0">
                <a:latin typeface="Myriad Pro"/>
              </a:rPr>
              <a:t>better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understand</a:t>
            </a:r>
            <a:r>
              <a:rPr lang="fr-BE" dirty="0" smtClean="0">
                <a:latin typeface="Myriad Pro"/>
              </a:rPr>
              <a:t> the bundle of </a:t>
            </a:r>
            <a:r>
              <a:rPr lang="fr-BE" dirty="0" err="1" smtClean="0">
                <a:latin typeface="Myriad Pro"/>
              </a:rPr>
              <a:t>incentives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that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motivate</a:t>
            </a:r>
            <a:r>
              <a:rPr lang="fr-BE" dirty="0" smtClean="0">
                <a:latin typeface="Myriad Pro"/>
              </a:rPr>
              <a:t> people to serve the public.</a:t>
            </a:r>
            <a:endParaRPr lang="en-GB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7039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2470" y="1143747"/>
            <a:ext cx="873061" cy="75453"/>
          </a:xfrm>
        </p:spPr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6009" y="1677894"/>
            <a:ext cx="1437591" cy="108865"/>
          </a:xfrm>
        </p:spPr>
        <p:txBody>
          <a:bodyPr>
            <a:normAutofit fontScale="25000" lnSpcReduction="20000"/>
          </a:bodyPr>
          <a:lstStyle/>
          <a:p>
            <a:r>
              <a:rPr lang="en-GB" dirty="0"/>
              <a:t>Global </a:t>
            </a:r>
            <a:r>
              <a:rPr lang="en-GB" dirty="0" smtClean="0"/>
              <a:t>Shifts - picture: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074" cy="6858000"/>
          </a:xfrm>
          <a:prstGeom prst="rect">
            <a:avLst/>
          </a:prstGeom>
        </p:spPr>
      </p:pic>
      <p:pic>
        <p:nvPicPr>
          <p:cNvPr id="6" name="Picture 2" descr="P:\2. Procedures, docs of ref and guidelines\13. New Visual Identity\LOGO\LOGO-EUCAREERS\EN\JPG\logo-eucareers_EN-n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489636"/>
            <a:ext cx="1362075" cy="13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>
                <a:latin typeface="Myriad Pro"/>
              </a:rPr>
              <a:t>OECD report</a:t>
            </a:r>
            <a:br>
              <a:rPr lang="fr-BE" b="1" dirty="0">
                <a:latin typeface="Myriad Pro"/>
              </a:rPr>
            </a:br>
            <a:r>
              <a:rPr lang="fr-BE" b="1" dirty="0" err="1">
                <a:latin typeface="Myriad Pro"/>
              </a:rPr>
              <a:t>Skills</a:t>
            </a:r>
            <a:r>
              <a:rPr lang="fr-BE" b="1" dirty="0">
                <a:latin typeface="Myriad Pro"/>
              </a:rPr>
              <a:t> for a High </a:t>
            </a:r>
            <a:r>
              <a:rPr lang="fr-BE" b="1" dirty="0" err="1">
                <a:latin typeface="Myriad Pro"/>
              </a:rPr>
              <a:t>Performing</a:t>
            </a:r>
            <a:r>
              <a:rPr lang="fr-BE" b="1" dirty="0">
                <a:latin typeface="Myriad Pro"/>
              </a:rPr>
              <a:t> Civil </a:t>
            </a:r>
            <a:r>
              <a:rPr lang="fr-BE" b="1" dirty="0" smtClean="0">
                <a:latin typeface="Myriad Pro"/>
              </a:rPr>
              <a:t>Service</a:t>
            </a:r>
            <a:r>
              <a:rPr lang="fr-BE" b="1" dirty="0">
                <a:latin typeface="Myriad Pro"/>
              </a:rPr>
              <a:t/>
            </a:r>
            <a:br>
              <a:rPr lang="fr-BE" b="1" dirty="0">
                <a:latin typeface="Myriad Pro"/>
              </a:rPr>
            </a:br>
            <a:endParaRPr lang="en-GB" dirty="0">
              <a:latin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b="1" dirty="0">
                <a:latin typeface="Myriad Pro"/>
              </a:rPr>
              <a:t>Future </a:t>
            </a:r>
            <a:r>
              <a:rPr lang="fr-BE" b="1" dirty="0" err="1" smtClean="0">
                <a:latin typeface="Myriad Pro"/>
              </a:rPr>
              <a:t>competencies</a:t>
            </a:r>
            <a:r>
              <a:rPr lang="fr-BE" b="1" dirty="0" smtClean="0">
                <a:latin typeface="Myriad Pro"/>
              </a:rPr>
              <a:t>:</a:t>
            </a:r>
          </a:p>
          <a:p>
            <a:endParaRPr lang="fr-BE" dirty="0">
              <a:latin typeface="Myriad 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Creative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thinking</a:t>
            </a:r>
            <a:r>
              <a:rPr lang="fr-BE" dirty="0" smtClean="0">
                <a:latin typeface="Myriad Pro"/>
              </a:rPr>
              <a:t> (</a:t>
            </a:r>
            <a:r>
              <a:rPr lang="fr-BE" dirty="0" err="1" smtClean="0">
                <a:latin typeface="Myriad Pro"/>
              </a:rPr>
              <a:t>creativity</a:t>
            </a:r>
            <a:r>
              <a:rPr lang="fr-BE" dirty="0" smtClean="0">
                <a:latin typeface="Myriad Pro"/>
              </a:rPr>
              <a:t> and innovation);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Flexibility</a:t>
            </a:r>
            <a:r>
              <a:rPr lang="fr-BE" dirty="0" smtClean="0">
                <a:latin typeface="Myriad Pro"/>
              </a:rPr>
              <a:t> (</a:t>
            </a:r>
            <a:r>
              <a:rPr lang="fr-BE" dirty="0" err="1" smtClean="0">
                <a:latin typeface="Myriad Pro"/>
              </a:rPr>
              <a:t>flexibility</a:t>
            </a:r>
            <a:r>
              <a:rPr lang="fr-BE" dirty="0" smtClean="0">
                <a:latin typeface="Myriad Pro"/>
              </a:rPr>
              <a:t> and change management);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Myriad Pro"/>
              </a:rPr>
              <a:t>Co-operation</a:t>
            </a:r>
            <a:r>
              <a:rPr lang="fr-BE" dirty="0" smtClean="0">
                <a:latin typeface="Myriad Pro"/>
              </a:rPr>
              <a:t> (</a:t>
            </a:r>
            <a:r>
              <a:rPr lang="fr-BE" dirty="0" err="1" smtClean="0">
                <a:latin typeface="Myriad Pro"/>
              </a:rPr>
              <a:t>working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collaboratively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across</a:t>
            </a:r>
            <a:r>
              <a:rPr lang="fr-BE" dirty="0" smtClean="0">
                <a:latin typeface="Myriad Pro"/>
              </a:rPr>
              <a:t> </a:t>
            </a:r>
            <a:r>
              <a:rPr lang="fr-BE" dirty="0" err="1" smtClean="0">
                <a:latin typeface="Myriad Pro"/>
              </a:rPr>
              <a:t>boundaries</a:t>
            </a:r>
            <a:r>
              <a:rPr lang="fr-BE" dirty="0" smtClean="0">
                <a:latin typeface="Myriad Pro"/>
              </a:rPr>
              <a:t> and building </a:t>
            </a:r>
            <a:r>
              <a:rPr lang="fr-BE" dirty="0" err="1" smtClean="0">
                <a:latin typeface="Myriad Pro"/>
              </a:rPr>
              <a:t>relationships</a:t>
            </a:r>
            <a:r>
              <a:rPr lang="fr-BE" dirty="0" smtClean="0">
                <a:latin typeface="Myriad Pro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>
                <a:latin typeface="Myriad Pro"/>
              </a:rPr>
              <a:t>Strategic </a:t>
            </a:r>
            <a:r>
              <a:rPr lang="fr-BE" dirty="0" err="1" smtClean="0">
                <a:latin typeface="Myriad Pro"/>
              </a:rPr>
              <a:t>thinking</a:t>
            </a:r>
            <a:r>
              <a:rPr lang="fr-BE" dirty="0" smtClean="0">
                <a:latin typeface="Myriad Pro"/>
              </a:rPr>
              <a:t> (vision and future orientation).</a:t>
            </a:r>
            <a:endParaRPr lang="en-GB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8838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3"/>
          <p:cNvSpPr txBox="1">
            <a:spLocks/>
          </p:cNvSpPr>
          <p:nvPr/>
        </p:nvSpPr>
        <p:spPr bwMode="auto">
          <a:xfrm>
            <a:off x="685800" y="173038"/>
            <a:ext cx="869791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GB" altLang="en-US" sz="3600" b="1" dirty="0">
                <a:latin typeface="Myriad Pro Bold"/>
                <a:ea typeface="+mj-ea"/>
                <a:cs typeface="Myriad Pro Bold"/>
              </a:rPr>
              <a:t>Public sector - context</a:t>
            </a:r>
          </a:p>
        </p:txBody>
      </p:sp>
      <p:sp>
        <p:nvSpPr>
          <p:cNvPr id="12291" name="Content Placeholder 3"/>
          <p:cNvSpPr>
            <a:spLocks noGrp="1"/>
          </p:cNvSpPr>
          <p:nvPr>
            <p:ph idx="4294967295"/>
          </p:nvPr>
        </p:nvSpPr>
        <p:spPr bwMode="auto">
          <a:xfrm>
            <a:off x="234950" y="1052513"/>
            <a:ext cx="8259763" cy="5241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Changing dynamics of a world in transition - economic, political, technological and demographic – against this b</a:t>
            </a:r>
            <a:r>
              <a:rPr lang="en-GB" sz="1800" dirty="0" err="1" smtClean="0">
                <a:cs typeface="Calibri" panose="020F0502020204030204" pitchFamily="34" charset="0"/>
              </a:rPr>
              <a:t>ackdrop</a:t>
            </a:r>
            <a:r>
              <a:rPr lang="en-GB" sz="1800" dirty="0" smtClean="0">
                <a:cs typeface="Calibri" panose="020F0502020204030204" pitchFamily="34" charset="0"/>
              </a:rPr>
              <a:t> we face stiff competition for top talent;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GB" sz="1800" dirty="0" smtClean="0"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cs typeface="Calibri" panose="020F0502020204030204" pitchFamily="34" charset="0"/>
              </a:rPr>
              <a:t>Public sector </a:t>
            </a:r>
            <a:r>
              <a:rPr lang="en-US" sz="1800" dirty="0" err="1" smtClean="0">
                <a:cs typeface="Calibri" panose="020F0502020204030204" pitchFamily="34" charset="0"/>
              </a:rPr>
              <a:t>organisations</a:t>
            </a:r>
            <a:r>
              <a:rPr lang="en-US" sz="1800" dirty="0" smtClean="0">
                <a:cs typeface="Calibri" panose="020F0502020204030204" pitchFamily="34" charset="0"/>
              </a:rPr>
              <a:t> face highly challenging period in attracting and identifying the right talent to shape, drive and develop their work;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GB" sz="1800" dirty="0" smtClean="0"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cs typeface="Calibri" panose="020F0502020204030204" pitchFamily="34" charset="0"/>
              </a:rPr>
              <a:t>Retirement of an entire generation of civil servants over next 10 years = real need to address succession planning;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GB" sz="1800" dirty="0" smtClean="0"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fr-BE" sz="1800" dirty="0" err="1" smtClean="0">
                <a:cs typeface="Calibri" panose="020F0502020204030204" pitchFamily="34" charset="0"/>
              </a:rPr>
              <a:t>Traditional</a:t>
            </a:r>
            <a:r>
              <a:rPr lang="fr-BE" sz="1800" dirty="0" smtClean="0">
                <a:cs typeface="Calibri" panose="020F0502020204030204" pitchFamily="34" charset="0"/>
              </a:rPr>
              <a:t> attraction package of the public sector </a:t>
            </a:r>
            <a:r>
              <a:rPr lang="fr-BE" sz="1800" dirty="0" err="1" smtClean="0">
                <a:cs typeface="Calibri" panose="020F0502020204030204" pitchFamily="34" charset="0"/>
              </a:rPr>
              <a:t>being</a:t>
            </a:r>
            <a:r>
              <a:rPr lang="fr-BE" sz="1800" dirty="0" smtClean="0">
                <a:cs typeface="Calibri" panose="020F0502020204030204" pitchFamily="34" charset="0"/>
              </a:rPr>
              <a:t> </a:t>
            </a:r>
            <a:r>
              <a:rPr lang="fr-BE" sz="1800" dirty="0" err="1" smtClean="0">
                <a:cs typeface="Calibri" panose="020F0502020204030204" pitchFamily="34" charset="0"/>
              </a:rPr>
              <a:t>questioned</a:t>
            </a:r>
            <a:r>
              <a:rPr lang="fr-BE" sz="1800" dirty="0" smtClean="0">
                <a:cs typeface="Calibri" panose="020F0502020204030204" pitchFamily="34" charset="0"/>
              </a:rPr>
              <a:t> by the </a:t>
            </a:r>
            <a:r>
              <a:rPr lang="fr-BE" sz="1800" dirty="0" err="1" smtClean="0">
                <a:cs typeface="Calibri" panose="020F0502020204030204" pitchFamily="34" charset="0"/>
              </a:rPr>
              <a:t>political</a:t>
            </a:r>
            <a:r>
              <a:rPr lang="fr-BE" sz="1800" dirty="0" smtClean="0">
                <a:cs typeface="Calibri" panose="020F0502020204030204" pitchFamily="34" charset="0"/>
              </a:rPr>
              <a:t> </a:t>
            </a:r>
            <a:r>
              <a:rPr lang="fr-BE" sz="1800" dirty="0" err="1" smtClean="0">
                <a:cs typeface="Calibri" panose="020F0502020204030204" pitchFamily="34" charset="0"/>
              </a:rPr>
              <a:t>level</a:t>
            </a:r>
            <a:r>
              <a:rPr lang="fr-BE" sz="1800" dirty="0" smtClean="0">
                <a:cs typeface="Calibri" panose="020F0502020204030204" pitchFamily="34" charset="0"/>
              </a:rPr>
              <a:t> and </a:t>
            </a:r>
            <a:r>
              <a:rPr lang="fr-BE" sz="1800" dirty="0" err="1" smtClean="0">
                <a:cs typeface="Calibri" panose="020F0502020204030204" pitchFamily="34" charset="0"/>
              </a:rPr>
              <a:t>also</a:t>
            </a:r>
            <a:r>
              <a:rPr lang="fr-BE" sz="1800" dirty="0" smtClean="0">
                <a:cs typeface="Calibri" panose="020F0502020204030204" pitchFamily="34" charset="0"/>
              </a:rPr>
              <a:t> by new </a:t>
            </a:r>
            <a:r>
              <a:rPr lang="fr-BE" sz="1800" dirty="0" err="1" smtClean="0">
                <a:cs typeface="Calibri" panose="020F0502020204030204" pitchFamily="34" charset="0"/>
              </a:rPr>
              <a:t>generation</a:t>
            </a:r>
            <a:r>
              <a:rPr lang="fr-BE" sz="1800" dirty="0" smtClean="0">
                <a:cs typeface="Calibri" panose="020F0502020204030204" pitchFamily="34" charset="0"/>
              </a:rPr>
              <a:t> of job </a:t>
            </a:r>
            <a:r>
              <a:rPr lang="fr-BE" sz="1800" dirty="0" err="1" smtClean="0">
                <a:cs typeface="Calibri" panose="020F0502020204030204" pitchFamily="34" charset="0"/>
              </a:rPr>
              <a:t>seekers</a:t>
            </a:r>
            <a:r>
              <a:rPr lang="fr-BE" sz="1800" dirty="0" smtClean="0">
                <a:cs typeface="Calibri" panose="020F0502020204030204" pitchFamily="34" charset="0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  <a:defRPr/>
            </a:pPr>
            <a:endParaRPr lang="fr-BE" sz="1800" dirty="0" smtClean="0"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800" dirty="0" smtClean="0">
                <a:cs typeface="Calibri" panose="020F0502020204030204" pitchFamily="34" charset="0"/>
              </a:rPr>
              <a:t>All these forces are making global public sector to rethink and redefine itself. Need for different </a:t>
            </a:r>
            <a:r>
              <a:rPr lang="en-GB" sz="1800" dirty="0" err="1" smtClean="0">
                <a:cs typeface="Calibri" panose="020F0502020204030204" pitchFamily="34" charset="0"/>
              </a:rPr>
              <a:t>mindset</a:t>
            </a:r>
            <a:r>
              <a:rPr lang="en-GB" sz="1800" dirty="0" smtClean="0">
                <a:cs typeface="Calibri" panose="020F0502020204030204" pitchFamily="34" charset="0"/>
              </a:rPr>
              <a:t> of people: question = how does the sector remodel and what exactly is the profile of those we need to take the it forward?</a:t>
            </a:r>
          </a:p>
          <a:p>
            <a:pPr marL="234950" indent="-234950" eaLnBrk="1" hangingPunct="1">
              <a:defRPr/>
            </a:pPr>
            <a:endParaRPr lang="en-GB" sz="2000" dirty="0" smtClean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2197"/>
            <a:ext cx="8229600" cy="1143000"/>
          </a:xfrm>
        </p:spPr>
        <p:txBody>
          <a:bodyPr>
            <a:noAutofit/>
          </a:bodyPr>
          <a:lstStyle/>
          <a:p>
            <a:r>
              <a:rPr lang="fr-BE" sz="4000" b="1" dirty="0" smtClean="0"/>
              <a:t>Challenges in Civil Service</a:t>
            </a:r>
            <a:br>
              <a:rPr lang="fr-BE" sz="4000" b="1" dirty="0" smtClean="0"/>
            </a:br>
            <a:r>
              <a:rPr lang="fr-BE" sz="4000" b="1" dirty="0" smtClean="0"/>
              <a:t/>
            </a:r>
            <a:br>
              <a:rPr lang="fr-BE" sz="4000" b="1" dirty="0" smtClean="0"/>
            </a:br>
            <a:r>
              <a:rPr lang="fr-BE" sz="4000" b="1" dirty="0" smtClean="0"/>
              <a:t>INDIA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1405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BE" b="1" dirty="0" smtClean="0"/>
              <a:t>Civil services </a:t>
            </a:r>
            <a:r>
              <a:rPr lang="fr-BE" b="1" dirty="0" err="1" smtClean="0"/>
              <a:t>examination</a:t>
            </a:r>
            <a:r>
              <a:rPr lang="fr-BE" b="1" dirty="0" smtClean="0"/>
              <a:t> - </a:t>
            </a:r>
            <a:r>
              <a:rPr lang="fr-BE" b="1" dirty="0" err="1" smtClean="0"/>
              <a:t>process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5198"/>
            <a:ext cx="8229600" cy="4216400"/>
          </a:xfrm>
        </p:spPr>
        <p:txBody>
          <a:bodyPr/>
          <a:lstStyle/>
          <a:p>
            <a:r>
              <a:rPr lang="fr-BE" dirty="0" err="1" smtClean="0"/>
              <a:t>Consists</a:t>
            </a:r>
            <a:r>
              <a:rPr lang="fr-BE" dirty="0" smtClean="0"/>
              <a:t> of 3 stages and </a:t>
            </a:r>
            <a:r>
              <a:rPr lang="fr-BE" dirty="0" err="1" smtClean="0"/>
              <a:t>considered</a:t>
            </a:r>
            <a:r>
              <a:rPr lang="fr-BE" dirty="0" smtClean="0"/>
              <a:t> 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difficult</a:t>
            </a:r>
            <a:r>
              <a:rPr lang="fr-BE" dirty="0" smtClean="0"/>
              <a:t> and </a:t>
            </a:r>
            <a:r>
              <a:rPr lang="fr-BE" dirty="0" err="1" smtClean="0"/>
              <a:t>competitive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an </a:t>
            </a:r>
            <a:r>
              <a:rPr lang="fr-BE" dirty="0" err="1" smtClean="0"/>
              <a:t>average</a:t>
            </a:r>
            <a:r>
              <a:rPr lang="fr-BE" dirty="0" smtClean="0"/>
              <a:t> of 900,000 to 1,000,000 candidates </a:t>
            </a:r>
            <a:r>
              <a:rPr lang="fr-BE" dirty="0" err="1" smtClean="0"/>
              <a:t>applying</a:t>
            </a:r>
            <a:r>
              <a:rPr lang="fr-BE" dirty="0" smtClean="0"/>
              <a:t> per </a:t>
            </a:r>
            <a:r>
              <a:rPr lang="fr-BE" dirty="0" err="1" smtClean="0"/>
              <a:t>year</a:t>
            </a:r>
            <a:r>
              <a:rPr lang="fr-BE" dirty="0" smtClean="0"/>
              <a:t>;</a:t>
            </a:r>
          </a:p>
          <a:p>
            <a:r>
              <a:rPr lang="fr-BE" dirty="0" err="1" smtClean="0"/>
              <a:t>Number</a:t>
            </a:r>
            <a:r>
              <a:rPr lang="fr-BE" dirty="0" smtClean="0"/>
              <a:t> </a:t>
            </a:r>
            <a:r>
              <a:rPr lang="fr-BE" dirty="0" err="1" smtClean="0"/>
              <a:t>taking</a:t>
            </a:r>
            <a:r>
              <a:rPr lang="fr-BE" dirty="0" smtClean="0"/>
              <a:t> the </a:t>
            </a:r>
            <a:r>
              <a:rPr lang="fr-BE" dirty="0" err="1" smtClean="0"/>
              <a:t>preliminary</a:t>
            </a:r>
            <a:r>
              <a:rPr lang="fr-BE" dirty="0" smtClean="0"/>
              <a:t> </a:t>
            </a:r>
            <a:r>
              <a:rPr lang="fr-BE" dirty="0" err="1" smtClean="0"/>
              <a:t>examination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@ 450,000</a:t>
            </a:r>
          </a:p>
          <a:p>
            <a:endParaRPr lang="fr-BE" dirty="0"/>
          </a:p>
          <a:p>
            <a:r>
              <a:rPr lang="fr-BE" b="1" dirty="0" smtClean="0"/>
              <a:t>Stages: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/>
              <a:t>1. </a:t>
            </a:r>
            <a:r>
              <a:rPr lang="fr-BE" dirty="0" err="1" smtClean="0"/>
              <a:t>Preliminary</a:t>
            </a:r>
            <a:r>
              <a:rPr lang="fr-BE" dirty="0" smtClean="0"/>
              <a:t> </a:t>
            </a:r>
            <a:r>
              <a:rPr lang="fr-BE" dirty="0" err="1" smtClean="0"/>
              <a:t>examination</a:t>
            </a:r>
            <a:endParaRPr lang="fr-B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/>
              <a:t>2. Main </a:t>
            </a:r>
            <a:r>
              <a:rPr lang="fr-BE" dirty="0" err="1" smtClean="0"/>
              <a:t>examination</a:t>
            </a:r>
            <a:endParaRPr lang="fr-B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/>
              <a:t>3. </a:t>
            </a:r>
            <a:r>
              <a:rPr lang="fr-BE" dirty="0" err="1" smtClean="0"/>
              <a:t>Personality</a:t>
            </a:r>
            <a:r>
              <a:rPr lang="fr-BE" dirty="0" smtClean="0"/>
              <a:t> test (interview)</a:t>
            </a:r>
          </a:p>
          <a:p>
            <a:endParaRPr lang="fr-BE" dirty="0"/>
          </a:p>
          <a:p>
            <a:endParaRPr lang="fr-B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3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/>
              <a:t>Civil services </a:t>
            </a:r>
            <a:r>
              <a:rPr lang="fr-BE" b="1" dirty="0" err="1"/>
              <a:t>examination</a:t>
            </a:r>
            <a:r>
              <a:rPr lang="fr-BE" b="1" dirty="0"/>
              <a:t> </a:t>
            </a:r>
            <a:r>
              <a:rPr lang="fr-BE" b="1" dirty="0" smtClean="0"/>
              <a:t>– </a:t>
            </a:r>
            <a:br>
              <a:rPr lang="fr-BE" b="1" dirty="0" smtClean="0"/>
            </a:br>
            <a:r>
              <a:rPr lang="fr-BE" b="1" dirty="0" err="1" smtClean="0"/>
              <a:t>Vacancies</a:t>
            </a:r>
            <a:r>
              <a:rPr lang="fr-BE" b="1" dirty="0" smtClean="0"/>
              <a:t> and </a:t>
            </a:r>
            <a:r>
              <a:rPr lang="fr-BE" b="1" dirty="0" err="1" smtClean="0"/>
              <a:t>selection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err="1" smtClean="0"/>
              <a:t>Number</a:t>
            </a:r>
            <a:r>
              <a:rPr lang="fr-BE" dirty="0" smtClean="0"/>
              <a:t> of </a:t>
            </a:r>
            <a:r>
              <a:rPr lang="fr-BE" dirty="0" err="1" smtClean="0"/>
              <a:t>vacancies</a:t>
            </a:r>
            <a:r>
              <a:rPr lang="fr-BE" dirty="0" smtClean="0"/>
              <a:t> varies </a:t>
            </a:r>
            <a:r>
              <a:rPr lang="fr-BE" dirty="0" err="1" smtClean="0"/>
              <a:t>every</a:t>
            </a:r>
            <a:r>
              <a:rPr lang="fr-BE" dirty="0" smtClean="0"/>
              <a:t> </a:t>
            </a:r>
            <a:r>
              <a:rPr lang="fr-BE" dirty="0" err="1" smtClean="0"/>
              <a:t>year</a:t>
            </a:r>
            <a:r>
              <a:rPr lang="fr-BE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dirty="0" smtClean="0"/>
              <a:t>2006: @ 400,000 candidates </a:t>
            </a:r>
            <a:r>
              <a:rPr lang="fr-BE" dirty="0" err="1" smtClean="0"/>
              <a:t>applied</a:t>
            </a:r>
            <a:r>
              <a:rPr lang="fr-BE" dirty="0" smtClean="0"/>
              <a:t> for </a:t>
            </a:r>
            <a:r>
              <a:rPr lang="fr-BE" dirty="0" err="1" smtClean="0"/>
              <a:t>fewer</a:t>
            </a:r>
            <a:r>
              <a:rPr lang="fr-BE" dirty="0" smtClean="0"/>
              <a:t> </a:t>
            </a:r>
            <a:r>
              <a:rPr lang="fr-BE" dirty="0" err="1" smtClean="0"/>
              <a:t>than</a:t>
            </a:r>
            <a:r>
              <a:rPr lang="fr-BE" dirty="0" smtClean="0"/>
              <a:t> 500 </a:t>
            </a:r>
            <a:r>
              <a:rPr lang="fr-BE" dirty="0" err="1" smtClean="0"/>
              <a:t>vacancies</a:t>
            </a:r>
            <a:r>
              <a:rPr lang="fr-BE" dirty="0" smtClean="0"/>
              <a:t>, of </a:t>
            </a:r>
            <a:r>
              <a:rPr lang="fr-BE" dirty="0" err="1" smtClean="0"/>
              <a:t>which</a:t>
            </a:r>
            <a:r>
              <a:rPr lang="fr-BE" dirty="0" smtClean="0"/>
              <a:t> 7,500 </a:t>
            </a:r>
            <a:r>
              <a:rPr lang="fr-BE" dirty="0" err="1" smtClean="0"/>
              <a:t>passed</a:t>
            </a:r>
            <a:r>
              <a:rPr lang="fr-BE" dirty="0" smtClean="0"/>
              <a:t> the </a:t>
            </a:r>
            <a:r>
              <a:rPr lang="fr-BE" dirty="0" err="1" smtClean="0"/>
              <a:t>preliminary</a:t>
            </a:r>
            <a:r>
              <a:rPr lang="fr-BE" dirty="0" smtClean="0"/>
              <a:t> exam!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7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pic>
        <p:nvPicPr>
          <p:cNvPr id="2050" name="Picture 2" descr="H:\b49b5f24734b263d9b4606341bd941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EPSO Presentation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25400"/>
            <a:ext cx="9228525" cy="69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0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CG9PZiqVAAAdz3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76" y="358052"/>
            <a:ext cx="71818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2470" y="1143747"/>
            <a:ext cx="873061" cy="75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(Pictures!) Macro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6009" y="1677894"/>
            <a:ext cx="1437591" cy="108865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Globalization</a:t>
            </a:r>
          </a:p>
          <a:p>
            <a:r>
              <a:rPr lang="en-US" dirty="0"/>
              <a:t>Digital </a:t>
            </a:r>
            <a:r>
              <a:rPr lang="en-US" dirty="0" smtClean="0"/>
              <a:t>Revolution</a:t>
            </a:r>
          </a:p>
          <a:p>
            <a:r>
              <a:rPr lang="en-US" dirty="0" smtClean="0"/>
              <a:t>Climate Change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81" y="1777999"/>
            <a:ext cx="2024063" cy="155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0" y="5165930"/>
            <a:ext cx="2857500" cy="142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074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5499100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3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2470" y="1143747"/>
            <a:ext cx="873061" cy="7545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2017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96009" y="1997934"/>
            <a:ext cx="6148451" cy="3351306"/>
          </a:xfrm>
        </p:spPr>
        <p:txBody>
          <a:bodyPr/>
          <a:lstStyle/>
          <a:p>
            <a:r>
              <a:rPr lang="en-GB" dirty="0" smtClean="0"/>
              <a:t>Picture of a cliff edge?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" y="0"/>
            <a:ext cx="9140074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5499100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b="1" dirty="0" smtClean="0"/>
              <a:t>Key challenges</a:t>
            </a:r>
            <a:br>
              <a:rPr lang="fr-BE" b="1" dirty="0" smtClean="0"/>
            </a:b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sz="4800" b="1" dirty="0"/>
              <a:t>EUROPE</a:t>
            </a:r>
            <a:endParaRPr lang="en-GB" sz="4800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873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020822"/>
              </p:ext>
            </p:extLst>
          </p:nvPr>
        </p:nvGraphicFramePr>
        <p:xfrm>
          <a:off x="539552" y="1700808"/>
          <a:ext cx="8229600" cy="3164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fr-BE" altLang="en-US" b="1" dirty="0"/>
              <a:t>Challenges in </a:t>
            </a:r>
            <a:r>
              <a:rPr lang="fr-BE" altLang="en-US" b="1" dirty="0" err="1" smtClean="0"/>
              <a:t>recruiting</a:t>
            </a:r>
            <a:r>
              <a:rPr lang="fr-BE" altLang="en-US" b="1" dirty="0" smtClean="0"/>
              <a:t> </a:t>
            </a:r>
            <a:r>
              <a:rPr lang="fr-BE" altLang="en-US" b="1" dirty="0"/>
              <a:t>the </a:t>
            </a:r>
            <a:r>
              <a:rPr lang="fr-BE" altLang="en-US" b="1" dirty="0" err="1"/>
              <a:t>next</a:t>
            </a:r>
            <a:r>
              <a:rPr lang="fr-BE" altLang="en-US" b="1" dirty="0"/>
              <a:t> </a:t>
            </a:r>
            <a:r>
              <a:rPr lang="fr-BE" altLang="en-US" b="1" dirty="0" err="1" smtClean="0"/>
              <a:t>generations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740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-epso">
  <a:themeElements>
    <a:clrScheme name="epso colors 1">
      <a:dk1>
        <a:srgbClr val="1D61D5"/>
      </a:dk1>
      <a:lt1>
        <a:srgbClr val="D1E6FF"/>
      </a:lt1>
      <a:dk2>
        <a:srgbClr val="2E3440"/>
      </a:dk2>
      <a:lt2>
        <a:srgbClr val="FFFFFF"/>
      </a:lt2>
      <a:accent1>
        <a:srgbClr val="2379E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FACE A BIGGER Challenge Template 1">
  <a:themeElements>
    <a:clrScheme name="1_FACE A BIGGER Challenge Templat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ACE A BIGGER Challenge Template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FACE A BIGGER Challenge Templat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ACE A BIGGER Challenge Templat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ACE A BIGGER Challenge Templat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ACE A BIGGER Challenge Templat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ACE A BIGGER Challenge Templat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ACE A BIGGER Challenge Templat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ACE A BIGGER Challenge Templat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-epso">
  <a:themeElements>
    <a:clrScheme name="epso colors 1">
      <a:dk1>
        <a:srgbClr val="1D61D5"/>
      </a:dk1>
      <a:lt1>
        <a:srgbClr val="D1E6FF"/>
      </a:lt1>
      <a:dk2>
        <a:srgbClr val="2E3440"/>
      </a:dk2>
      <a:lt2>
        <a:srgbClr val="FFFFFF"/>
      </a:lt2>
      <a:accent1>
        <a:srgbClr val="2379E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1163</Words>
  <Application>Microsoft Macintosh PowerPoint</Application>
  <PresentationFormat>On-screen Show (4:3)</PresentationFormat>
  <Paragraphs>168</Paragraphs>
  <Slides>46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Arial</vt:lpstr>
      <vt:lpstr>Arial Hebrew</vt:lpstr>
      <vt:lpstr>Arial Unicode MS</vt:lpstr>
      <vt:lpstr>Calibri</vt:lpstr>
      <vt:lpstr>MS PGothic</vt:lpstr>
      <vt:lpstr>ＭＳ Ｐゴシック</vt:lpstr>
      <vt:lpstr>Myriad Pro</vt:lpstr>
      <vt:lpstr>Myriad Pro Bold</vt:lpstr>
      <vt:lpstr>Myriad Pro Semibold</vt:lpstr>
      <vt:lpstr>Tahoma</vt:lpstr>
      <vt:lpstr>Times New Roman</vt:lpstr>
      <vt:lpstr>Theme-epso</vt:lpstr>
      <vt:lpstr>2_FACE A BIGGER Challenge Template 1</vt:lpstr>
      <vt:lpstr>1_Theme-epso</vt:lpstr>
      <vt:lpstr>Document</vt:lpstr>
      <vt:lpstr>David Bearfield, Director  European Personnel Selection Office</vt:lpstr>
      <vt:lpstr>PowerPoint Presentation</vt:lpstr>
      <vt:lpstr>About EPSO</vt:lpstr>
      <vt:lpstr>PowerPoint Presentation</vt:lpstr>
      <vt:lpstr>PowerPoint Presentation</vt:lpstr>
      <vt:lpstr> (Pictures!) Macro</vt:lpstr>
      <vt:lpstr>2017</vt:lpstr>
      <vt:lpstr>Key challenges </vt:lpstr>
      <vt:lpstr>Challenges in recruiting the next generations</vt:lpstr>
      <vt:lpstr>PowerPoint Presentation</vt:lpstr>
      <vt:lpstr>Generational shift </vt:lpstr>
      <vt:lpstr>PowerPoint Presentation</vt:lpstr>
      <vt:lpstr>PowerPoint Presentation</vt:lpstr>
      <vt:lpstr>PowerPoint Presentation</vt:lpstr>
      <vt:lpstr>Key challenges </vt:lpstr>
      <vt:lpstr>Seven challenges facing India – according to the WEF</vt:lpstr>
      <vt:lpstr>India's demographic opportunity</vt:lpstr>
      <vt:lpstr>Share of world's college graduates – USA, China and India </vt:lpstr>
      <vt:lpstr>Looking ahead</vt:lpstr>
      <vt:lpstr>EDUCATION</vt:lpstr>
      <vt:lpstr>Assessment for education and employment</vt:lpstr>
      <vt:lpstr>Spot the problem…</vt:lpstr>
      <vt:lpstr>PowerPoint Presentation</vt:lpstr>
      <vt:lpstr>Learning and assessment  – no longer something you solely do at school </vt:lpstr>
      <vt:lpstr>Democratisation of access to information via MOOCs </vt:lpstr>
      <vt:lpstr>Is academic achievement a predictor of success? </vt:lpstr>
      <vt:lpstr>Challenges and impact on the testing community</vt:lpstr>
      <vt:lpstr>PowerPoint Presentation</vt:lpstr>
      <vt:lpstr>WORKPLACE</vt:lpstr>
      <vt:lpstr>PowerPoint Presentation</vt:lpstr>
      <vt:lpstr>Shift in Desired Skills</vt:lpstr>
      <vt:lpstr>PowerPoint Presentation</vt:lpstr>
      <vt:lpstr>Challenges and impact on the testing community</vt:lpstr>
      <vt:lpstr>PowerPoint Presentation</vt:lpstr>
      <vt:lpstr>PowerPoint Presentation</vt:lpstr>
      <vt:lpstr>PowerPoint Presentation</vt:lpstr>
      <vt:lpstr>Challenges in Civil Service    EUROPE</vt:lpstr>
      <vt:lpstr>OECD report Skills for a High Performing Civil Service</vt:lpstr>
      <vt:lpstr>OECD report Skills for a High Performing Civil Service</vt:lpstr>
      <vt:lpstr>OECD report Skills for a High Performing Civil Service </vt:lpstr>
      <vt:lpstr>PowerPoint Presentation</vt:lpstr>
      <vt:lpstr>Challenges in Civil Service  INDIA</vt:lpstr>
      <vt:lpstr>Civil services examination - process</vt:lpstr>
      <vt:lpstr>Civil services examination –  Vacancies and selection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</dc:creator>
  <cp:lastModifiedBy>Lauren Scheib</cp:lastModifiedBy>
  <cp:revision>98</cp:revision>
  <cp:lastPrinted>2017-11-13T10:19:06Z</cp:lastPrinted>
  <dcterms:created xsi:type="dcterms:W3CDTF">2017-04-04T10:13:08Z</dcterms:created>
  <dcterms:modified xsi:type="dcterms:W3CDTF">2017-11-16T18:15:33Z</dcterms:modified>
</cp:coreProperties>
</file>